
<file path=[Content_Types].xml><?xml version="1.0" encoding="utf-8"?>
<Types xmlns="http://schemas.openxmlformats.org/package/2006/content-types">
  <Default Extension="jpg" ContentType="image/jpeg"/>
  <Default Extension="m4a" ContentType="audio/mp4"/>
  <Default Extension="mp3" ContentType="audio/m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 id="2147483669" r:id="rId2"/>
    <p:sldMasterId id="2147483676" r:id="rId3"/>
  </p:sldMasterIdLst>
  <p:notesMasterIdLst>
    <p:notesMasterId r:id="rId34"/>
  </p:notesMasterIdLst>
  <p:sldIdLst>
    <p:sldId id="256" r:id="rId4"/>
    <p:sldId id="257" r:id="rId5"/>
    <p:sldId id="258" r:id="rId6"/>
    <p:sldId id="259" r:id="rId7"/>
    <p:sldId id="260" r:id="rId8"/>
    <p:sldId id="2446" r:id="rId9"/>
    <p:sldId id="2461" r:id="rId10"/>
    <p:sldId id="262" r:id="rId11"/>
    <p:sldId id="2462" r:id="rId12"/>
    <p:sldId id="2464" r:id="rId13"/>
    <p:sldId id="2465" r:id="rId14"/>
    <p:sldId id="2466" r:id="rId15"/>
    <p:sldId id="2467" r:id="rId16"/>
    <p:sldId id="269" r:id="rId17"/>
    <p:sldId id="270" r:id="rId18"/>
    <p:sldId id="286" r:id="rId19"/>
    <p:sldId id="287" r:id="rId20"/>
    <p:sldId id="272" r:id="rId21"/>
    <p:sldId id="273" r:id="rId22"/>
    <p:sldId id="274" r:id="rId23"/>
    <p:sldId id="275" r:id="rId24"/>
    <p:sldId id="276" r:id="rId25"/>
    <p:sldId id="277" r:id="rId26"/>
    <p:sldId id="281" r:id="rId27"/>
    <p:sldId id="282" r:id="rId28"/>
    <p:sldId id="283" r:id="rId29"/>
    <p:sldId id="284" r:id="rId30"/>
    <p:sldId id="2468" r:id="rId31"/>
    <p:sldId id="2463" r:id="rId32"/>
    <p:sldId id="285" r:id="rId3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1" autoAdjust="0"/>
    <p:restoredTop sz="88484" autoAdjust="0"/>
  </p:normalViewPr>
  <p:slideViewPr>
    <p:cSldViewPr snapToGrid="0">
      <p:cViewPr>
        <p:scale>
          <a:sx n="100" d="100"/>
          <a:sy n="100" d="100"/>
        </p:scale>
        <p:origin x="1914" y="642"/>
      </p:cViewPr>
      <p:guideLst>
        <p:guide orient="horz" pos="1620"/>
        <p:guide pos="2880"/>
      </p:guideLst>
    </p:cSldViewPr>
  </p:slideViewPr>
  <p:outlineViewPr>
    <p:cViewPr>
      <p:scale>
        <a:sx n="33" d="100"/>
        <a:sy n="33" d="100"/>
      </p:scale>
      <p:origin x="0" y="-96"/>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png>
</file>

<file path=ppt/media/image15.jpg>
</file>

<file path=ppt/media/image16.png>
</file>

<file path=ppt/media/image17.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wav>
</file>

<file path=ppt/media/media10.m4a>
</file>

<file path=ppt/media/media11.m4a>
</file>

<file path=ppt/media/media12.m4a>
</file>

<file path=ppt/media/media13.m4a>
</file>

<file path=ppt/media/media14.mp3>
</file>

<file path=ppt/media/media15.mp3>
</file>

<file path=ppt/media/media16.mp3>
</file>

<file path=ppt/media/media17.mp3>
</file>

<file path=ppt/media/media18.mp3>
</file>

<file path=ppt/media/media19.mp3>
</file>

<file path=ppt/media/media2.wav>
</file>

<file path=ppt/media/media20.wav>
</file>

<file path=ppt/media/media21.wav>
</file>

<file path=ppt/media/media22.mp4>
</file>

<file path=ppt/media/media3.wav>
</file>

<file path=ppt/media/media4.wav>
</file>

<file path=ppt/media/media5.wav>
</file>

<file path=ppt/media/media6.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8424d3aed8_2_9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g8424d3aed8_2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8424d3aed8_2_17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 configuration plan for Burger Breakout can be broken down into a few key components.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development of Burger Breakout is primarily managed by following the Agile Process.  The Agile Process allows us, Team Six Guys, to quickly develop new and improved versions of Burger Breakout through Sprints.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chips away at development in bursts of 1 to 2 week sprint intervals, completing sets of user stories within these sprints.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sprints are managed by the Scrum Master, who oversees Team Six Guys follows the agile methodologies.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Product Owner ensures the team is completing tasks, as well as updating user stories with the product backlog.</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These roles rotate through the members of Team Six Guys, with the rest of the member solely focused on development.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BB keeps organized by utilizing ZenHub to keep track of user story developments throughout sprints.  Team Members can easily see which user stories are assigned to them, as well as what other team members are working on as well.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 series of activities keep BB running on track.  Let’s break down a few of the important configuration items of BB.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heart of BB lives on GitHub.  By utilizing Git, Team Six Guys can all easily develop BB without stepping on one another's toes.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As previously mentioned, BB relies on ZenHub to organize our user stories, and keep track of what is being developed during each sprint.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Unity3d Engine makes up the brains of BB.  The development of BB would not have been possible without the underlying platform Unity provides.  Using Unity, Team Six Guys was able to develop BB without having a ton of experience in game development.</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In order to maintain BB collaboratively, Team Six Guys created lots of documents detailing the different aspect of the project, allowing for all members to have a clear focus of the products end goal.</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While GitHub and ZenHub are fantastic for keeping project files up to date with one another, the team heavily relies upon Discord, a free chat platform, to discuss and communicate day to day topics revolved around the project.</a:t>
            </a:r>
            <a:endParaRPr dirty="0">
              <a:solidFill>
                <a:schemeClr val="dk1"/>
              </a:solidFill>
            </a:endParaRPr>
          </a:p>
          <a:p>
            <a:pPr marL="0" lvl="0" indent="0" algn="l" rtl="0">
              <a:spcBef>
                <a:spcPts val="0"/>
              </a:spcBef>
              <a:spcAft>
                <a:spcPts val="0"/>
              </a:spcAft>
              <a:buNone/>
            </a:pPr>
            <a:endParaRPr dirty="0"/>
          </a:p>
        </p:txBody>
      </p:sp>
      <p:sp>
        <p:nvSpPr>
          <p:cNvPr id="263" name="Google Shape;263;g8424d3aed8_2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As times change, so do ideas.  With that said, BB is open to new ideas, and has a plan in place for the developmental changes of such ideas.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New ideas can be submitted on BB’s public GitHub page under the issues section.  Once a new idea is raised, Team Six Guys will evaluate the new idea prior to the start of a sprint.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Should an idea be accepted, Team Six Guys will save the idea to the product backlog as a user story, and decide whether the new story should be implemented in the upcoming sprint, or a later sprint.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status of these user stores, as well as any other BB development can be found on GitHub.  In fact, all non confidential data of the project is freely available on GitHub.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ensure BB is following the guidelines set forth by the configuration plan, this plan is audited prior to every release to ensure both BB is in accordance with the plan, but also to ensure the plan is up to date as well.</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Speaking of releases, BB is built at the end of each sprint, and a new version released for each deliverable.  With that said, on behalf of Team Six Guys, we are happy to announce the latest version of BB will be free to download on May 1st!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touch upon the critical resources of BB, the game is built upon the Unity Engine, and project files are developed collaboratively with the use of Git.  With an understanding of both, anyone can quickly catch up to speed on the insider view of BB’s development.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conclude this segment of the presentation on Configuration Plans, I would like to briefly touch upon the plans for Configuration Maintenance.  The plan is intended to be monitored each sprint, and updated as needed.  Should an update occur, the change shall be notified via Discord, however the plan changes can also be viewed on GitHub.  The configuration plan should thus allow BB to live 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this concludes a short summary of the Configuration Plans, a more in depth coverage of the plan can be found written in the Configuration Management Plan document.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271" name="Google Shape;271;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8424d3aed8_2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g8424d3aed8_2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8424d3aed8_2_18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g8424d3aed8_2_1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7ff72e5c00_0_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g7ff72e5c00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8424d3aed8_2_19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g8424d3aed8_2_1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ff72e5c00_0_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7ff72e5c00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8424d3aed8_2_19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g8424d3aed8_2_1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8424d3aed8_2_24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8424d3aed8_2_2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8424d3aed8_2_24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g8424d3aed8_2_2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8424d3aed8_2_9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g8424d3aed8_2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7ff72e5c00_3_1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0" name="Google Shape;370;g7ff72e5c00_3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424d3aed8_2_25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8424d3aed8_2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424d3aed8_2_25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7" name="Google Shape;377;g8424d3aed8_2_2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78102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424d3aed8_2_26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4" name="Google Shape;384;g8424d3aed8_2_2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511632fc3_0_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g7511632fc3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8424d3aed8_2_10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g8424d3aed8_2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ff72e5c00_3_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ff72e5c00_3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8424d3aed8_2_1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8424d3aed8_2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8424d3aed8_2_1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8424d3aed8_2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016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8424d3aed8_2_16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g8424d3aed8_2_1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507c0b63d_0_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6" name="Google Shape;256;g7507c0b63d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8"/>
        <p:cNvGrpSpPr/>
        <p:nvPr/>
      </p:nvGrpSpPr>
      <p:grpSpPr>
        <a:xfrm>
          <a:off x="0" y="0"/>
          <a:ext cx="0" cy="0"/>
          <a:chOff x="0" y="0"/>
          <a:chExt cx="0" cy="0"/>
        </a:xfrm>
      </p:grpSpPr>
      <p:sp>
        <p:nvSpPr>
          <p:cNvPr id="59" name="Google Shape;59;p14"/>
          <p:cNvSpPr txBox="1">
            <a:spLocks noGrp="1"/>
          </p:cNvSpPr>
          <p:nvPr>
            <p:ph type="sldNum" idx="12"/>
          </p:nvPr>
        </p:nvSpPr>
        <p:spPr>
          <a:xfrm>
            <a:off x="8189688"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4"/>
          <p:cNvSpPr/>
          <p:nvPr/>
        </p:nvSpPr>
        <p:spPr>
          <a:xfrm>
            <a:off x="2354345" y="1905392"/>
            <a:ext cx="1498862" cy="1490975"/>
          </a:xfrm>
          <a:prstGeom prst="ellipse">
            <a:avLst/>
          </a:prstGeom>
          <a:solidFill>
            <a:schemeClr val="accent5">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1" name="Google Shape;61;p14"/>
          <p:cNvSpPr/>
          <p:nvPr/>
        </p:nvSpPr>
        <p:spPr>
          <a:xfrm>
            <a:off x="7004927" y="2450961"/>
            <a:ext cx="401953" cy="399838"/>
          </a:xfrm>
          <a:prstGeom prst="ellipse">
            <a:avLst/>
          </a:prstGeom>
          <a:solidFill>
            <a:srgbClr val="EE80BC">
              <a:alpha val="4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2" name="Google Shape;62;p14"/>
          <p:cNvSpPr txBox="1">
            <a:spLocks noGrp="1"/>
          </p:cNvSpPr>
          <p:nvPr>
            <p:ph type="title"/>
          </p:nvPr>
        </p:nvSpPr>
        <p:spPr>
          <a:xfrm>
            <a:off x="828675" y="1484723"/>
            <a:ext cx="8001000" cy="2227082"/>
          </a:xfrm>
          <a:prstGeom prst="rect">
            <a:avLst/>
          </a:prstGeom>
          <a:noFill/>
          <a:ln>
            <a:noFill/>
          </a:ln>
        </p:spPr>
        <p:txBody>
          <a:bodyPr spcFirstLastPara="1" wrap="square" lIns="68575" tIns="0" rIns="68575" bIns="68575" anchor="ctr" anchorCtr="0">
            <a:noAutofit/>
          </a:bodyPr>
          <a:lstStyle>
            <a:lvl1pPr lvl="0" algn="ctr">
              <a:lnSpc>
                <a:spcPct val="150000"/>
              </a:lnSpc>
              <a:spcBef>
                <a:spcPts val="0"/>
              </a:spcBef>
              <a:spcAft>
                <a:spcPts val="0"/>
              </a:spcAft>
              <a:buClr>
                <a:schemeClr val="dk1"/>
              </a:buClr>
              <a:buSzPts val="8600"/>
              <a:buFont typeface="Calibri"/>
              <a:buNone/>
              <a:defRPr sz="86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14"/>
          <p:cNvSpPr/>
          <p:nvPr/>
        </p:nvSpPr>
        <p:spPr>
          <a:xfrm>
            <a:off x="2340057" y="839611"/>
            <a:ext cx="3562154" cy="3543408"/>
          </a:xfrm>
          <a:prstGeom prst="ellipse">
            <a:avLst/>
          </a:prstGeom>
          <a:noFill/>
          <a:ln w="9525" cap="flat" cmpd="sng">
            <a:solidFill>
              <a:schemeClr val="dk1">
                <a:alpha val="9803"/>
              </a:schemeClr>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4" name="Google Shape;64;p14"/>
          <p:cNvSpPr/>
          <p:nvPr/>
        </p:nvSpPr>
        <p:spPr>
          <a:xfrm>
            <a:off x="1145077" y="1251323"/>
            <a:ext cx="2708131" cy="2693879"/>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65" name="Google Shape;65;p14"/>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6" name="Google Shape;66;p14"/>
          <p:cNvSpPr/>
          <p:nvPr/>
        </p:nvSpPr>
        <p:spPr>
          <a:xfrm>
            <a:off x="828675" y="-6792"/>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7" name="Google Shape;67;p14"/>
          <p:cNvSpPr txBox="1">
            <a:spLocks noGrp="1"/>
          </p:cNvSpPr>
          <p:nvPr>
            <p:ph type="subTitle" idx="1"/>
          </p:nvPr>
        </p:nvSpPr>
        <p:spPr>
          <a:xfrm>
            <a:off x="828675" y="3396367"/>
            <a:ext cx="8001000" cy="639884"/>
          </a:xfrm>
          <a:prstGeom prst="rect">
            <a:avLst/>
          </a:prstGeom>
          <a:noFill/>
          <a:ln>
            <a:noFill/>
          </a:ln>
        </p:spPr>
        <p:txBody>
          <a:bodyPr spcFirstLastPara="1" wrap="square" lIns="0" tIns="34275" rIns="0" bIns="34275" anchor="t" anchorCtr="0">
            <a:noAutofit/>
          </a:bodyPr>
          <a:lstStyle>
            <a:lvl1pPr lvl="0" algn="ctr">
              <a:lnSpc>
                <a:spcPct val="90000"/>
              </a:lnSpc>
              <a:spcBef>
                <a:spcPts val="800"/>
              </a:spcBef>
              <a:spcAft>
                <a:spcPts val="0"/>
              </a:spcAft>
              <a:buClr>
                <a:srgbClr val="2F3342"/>
              </a:buClr>
              <a:buSzPts val="2700"/>
              <a:buNone/>
              <a:defRPr sz="2700">
                <a:solidFill>
                  <a:srgbClr val="2F3342"/>
                </a:solidFill>
              </a:defRPr>
            </a:lvl1pPr>
            <a:lvl2pPr lvl="1" algn="l">
              <a:lnSpc>
                <a:spcPct val="90000"/>
              </a:lnSpc>
              <a:spcBef>
                <a:spcPts val="400"/>
              </a:spcBef>
              <a:spcAft>
                <a:spcPts val="0"/>
              </a:spcAft>
              <a:buClr>
                <a:schemeClr val="dk1"/>
              </a:buClr>
              <a:buSzPts val="1400"/>
              <a:buChar char="•"/>
              <a:defRPr/>
            </a:lvl2pPr>
            <a:lvl3pPr lvl="2" algn="l">
              <a:lnSpc>
                <a:spcPct val="90000"/>
              </a:lnSpc>
              <a:spcBef>
                <a:spcPts val="400"/>
              </a:spcBef>
              <a:spcAft>
                <a:spcPts val="0"/>
              </a:spcAft>
              <a:buClr>
                <a:schemeClr val="dk1"/>
              </a:buClr>
              <a:buSzPts val="1400"/>
              <a:buChar char="•"/>
              <a:defRPr/>
            </a:lvl3pPr>
            <a:lvl4pPr lvl="3" algn="l">
              <a:lnSpc>
                <a:spcPct val="90000"/>
              </a:lnSpc>
              <a:spcBef>
                <a:spcPts val="400"/>
              </a:spcBef>
              <a:spcAft>
                <a:spcPts val="0"/>
              </a:spcAft>
              <a:buClr>
                <a:schemeClr val="dk1"/>
              </a:buClr>
              <a:buSzPts val="1400"/>
              <a:buChar char="•"/>
              <a:defRPr/>
            </a:lvl4pPr>
            <a:lvl5pPr lvl="4" algn="l">
              <a:lnSpc>
                <a:spcPct val="90000"/>
              </a:lnSpc>
              <a:spcBef>
                <a:spcPts val="400"/>
              </a:spcBef>
              <a:spcAft>
                <a:spcPts val="0"/>
              </a:spcAft>
              <a:buClr>
                <a:schemeClr val="dk1"/>
              </a:buClr>
              <a:buSzPts val="1400"/>
              <a:buChar char="•"/>
              <a:defRPr/>
            </a:lvl5pPr>
            <a:lvl6pPr lvl="5" algn="l">
              <a:lnSpc>
                <a:spcPct val="90000"/>
              </a:lnSpc>
              <a:spcBef>
                <a:spcPts val="400"/>
              </a:spcBef>
              <a:spcAft>
                <a:spcPts val="0"/>
              </a:spcAft>
              <a:buClr>
                <a:schemeClr val="dk1"/>
              </a:buClr>
              <a:buSzPts val="1400"/>
              <a:buChar char="•"/>
              <a:defRPr/>
            </a:lvl6pPr>
            <a:lvl7pPr lvl="6" algn="l">
              <a:lnSpc>
                <a:spcPct val="90000"/>
              </a:lnSpc>
              <a:spcBef>
                <a:spcPts val="400"/>
              </a:spcBef>
              <a:spcAft>
                <a:spcPts val="0"/>
              </a:spcAft>
              <a:buClr>
                <a:schemeClr val="dk1"/>
              </a:buClr>
              <a:buSzPts val="1400"/>
              <a:buChar char="•"/>
              <a:defRPr/>
            </a:lvl7pPr>
            <a:lvl8pPr lvl="7" algn="l">
              <a:lnSpc>
                <a:spcPct val="90000"/>
              </a:lnSpc>
              <a:spcBef>
                <a:spcPts val="400"/>
              </a:spcBef>
              <a:spcAft>
                <a:spcPts val="0"/>
              </a:spcAft>
              <a:buClr>
                <a:schemeClr val="dk1"/>
              </a:buClr>
              <a:buSzPts val="1400"/>
              <a:buChar char="•"/>
              <a:defRPr/>
            </a:lvl8pPr>
            <a:lvl9pPr lvl="8"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ivider Slide 2">
  <p:cSld name="Divider Slide 2">
    <p:spTree>
      <p:nvGrpSpPr>
        <p:cNvPr id="1" name="Shape 68"/>
        <p:cNvGrpSpPr/>
        <p:nvPr/>
      </p:nvGrpSpPr>
      <p:grpSpPr>
        <a:xfrm>
          <a:off x="0" y="0"/>
          <a:ext cx="0" cy="0"/>
          <a:chOff x="0" y="0"/>
          <a:chExt cx="0" cy="0"/>
        </a:xfrm>
      </p:grpSpPr>
      <p:sp>
        <p:nvSpPr>
          <p:cNvPr id="69" name="Google Shape;69;p15"/>
          <p:cNvSpPr>
            <a:spLocks noGrp="1"/>
          </p:cNvSpPr>
          <p:nvPr>
            <p:ph type="pic" idx="2"/>
          </p:nvPr>
        </p:nvSpPr>
        <p:spPr>
          <a:xfrm>
            <a:off x="828676" y="0"/>
            <a:ext cx="4051562" cy="5143500"/>
          </a:xfrm>
          <a:prstGeom prst="rect">
            <a:avLst/>
          </a:prstGeom>
          <a:solidFill>
            <a:srgbClr val="F2F2F2"/>
          </a:solid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70" name="Google Shape;70;p15"/>
          <p:cNvSpPr txBox="1">
            <a:spLocks noGrp="1"/>
          </p:cNvSpPr>
          <p:nvPr>
            <p:ph type="sldNum" idx="12"/>
          </p:nvPr>
        </p:nvSpPr>
        <p:spPr>
          <a:xfrm>
            <a:off x="8196615" y="330994"/>
            <a:ext cx="527607" cy="183356"/>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600" b="1" i="0" u="none" strike="noStrike" cap="none">
                <a:solidFill>
                  <a:schemeClr val="dk1"/>
                </a:solidFill>
                <a:latin typeface="Calibri"/>
                <a:ea typeface="Calibri"/>
                <a:cs typeface="Calibri"/>
                <a:sym typeface="Calibri"/>
              </a:defRPr>
            </a:lvl1pPr>
            <a:lvl2pPr marL="0" marR="0" lvl="1" indent="0" algn="r" rtl="0">
              <a:spcBef>
                <a:spcPts val="0"/>
              </a:spcBef>
              <a:buNone/>
              <a:defRPr sz="600" b="1" i="0" u="none" strike="noStrike" cap="none">
                <a:solidFill>
                  <a:schemeClr val="dk1"/>
                </a:solidFill>
                <a:latin typeface="Calibri"/>
                <a:ea typeface="Calibri"/>
                <a:cs typeface="Calibri"/>
                <a:sym typeface="Calibri"/>
              </a:defRPr>
            </a:lvl2pPr>
            <a:lvl3pPr marL="0" marR="0" lvl="2" indent="0" algn="r" rtl="0">
              <a:spcBef>
                <a:spcPts val="0"/>
              </a:spcBef>
              <a:buNone/>
              <a:defRPr sz="600" b="1" i="0" u="none" strike="noStrike" cap="none">
                <a:solidFill>
                  <a:schemeClr val="dk1"/>
                </a:solidFill>
                <a:latin typeface="Calibri"/>
                <a:ea typeface="Calibri"/>
                <a:cs typeface="Calibri"/>
                <a:sym typeface="Calibri"/>
              </a:defRPr>
            </a:lvl3pPr>
            <a:lvl4pPr marL="0" marR="0" lvl="3" indent="0" algn="r" rtl="0">
              <a:spcBef>
                <a:spcPts val="0"/>
              </a:spcBef>
              <a:buNone/>
              <a:defRPr sz="600" b="1" i="0" u="none" strike="noStrike" cap="none">
                <a:solidFill>
                  <a:schemeClr val="dk1"/>
                </a:solidFill>
                <a:latin typeface="Calibri"/>
                <a:ea typeface="Calibri"/>
                <a:cs typeface="Calibri"/>
                <a:sym typeface="Calibri"/>
              </a:defRPr>
            </a:lvl4pPr>
            <a:lvl5pPr marL="0" marR="0" lvl="4" indent="0" algn="r" rtl="0">
              <a:spcBef>
                <a:spcPts val="0"/>
              </a:spcBef>
              <a:buNone/>
              <a:defRPr sz="600" b="1" i="0" u="none" strike="noStrike" cap="none">
                <a:solidFill>
                  <a:schemeClr val="dk1"/>
                </a:solidFill>
                <a:latin typeface="Calibri"/>
                <a:ea typeface="Calibri"/>
                <a:cs typeface="Calibri"/>
                <a:sym typeface="Calibri"/>
              </a:defRPr>
            </a:lvl5pPr>
            <a:lvl6pPr marL="0" marR="0" lvl="5" indent="0" algn="r" rtl="0">
              <a:spcBef>
                <a:spcPts val="0"/>
              </a:spcBef>
              <a:buNone/>
              <a:defRPr sz="600" b="1" i="0" u="none" strike="noStrike" cap="none">
                <a:solidFill>
                  <a:schemeClr val="dk1"/>
                </a:solidFill>
                <a:latin typeface="Calibri"/>
                <a:ea typeface="Calibri"/>
                <a:cs typeface="Calibri"/>
                <a:sym typeface="Calibri"/>
              </a:defRPr>
            </a:lvl6pPr>
            <a:lvl7pPr marL="0" marR="0" lvl="6" indent="0" algn="r" rtl="0">
              <a:spcBef>
                <a:spcPts val="0"/>
              </a:spcBef>
              <a:buNone/>
              <a:defRPr sz="600" b="1" i="0" u="none" strike="noStrike" cap="none">
                <a:solidFill>
                  <a:schemeClr val="dk1"/>
                </a:solidFill>
                <a:latin typeface="Calibri"/>
                <a:ea typeface="Calibri"/>
                <a:cs typeface="Calibri"/>
                <a:sym typeface="Calibri"/>
              </a:defRPr>
            </a:lvl7pPr>
            <a:lvl8pPr marL="0" marR="0" lvl="7" indent="0" algn="r" rtl="0">
              <a:spcBef>
                <a:spcPts val="0"/>
              </a:spcBef>
              <a:buNone/>
              <a:defRPr sz="600" b="1" i="0" u="none" strike="noStrike" cap="none">
                <a:solidFill>
                  <a:schemeClr val="dk1"/>
                </a:solidFill>
                <a:latin typeface="Calibri"/>
                <a:ea typeface="Calibri"/>
                <a:cs typeface="Calibri"/>
                <a:sym typeface="Calibri"/>
              </a:defRPr>
            </a:lvl8pPr>
            <a:lvl9pPr marL="0" marR="0" lvl="8" indent="0" algn="r" rtl="0">
              <a:spcBef>
                <a:spcPts val="0"/>
              </a:spcBef>
              <a:buNone/>
              <a:defRPr sz="600" b="1"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5"/>
          <p:cNvSpPr/>
          <p:nvPr/>
        </p:nvSpPr>
        <p:spPr>
          <a:xfrm>
            <a:off x="828675"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b" anchorCtr="0">
            <a:noAutofit/>
          </a:bodyPr>
          <a:lstStyle/>
          <a:p>
            <a:pPr marL="0" marR="0" lvl="0" indent="0" algn="ctr" rtl="0">
              <a:spcBef>
                <a:spcPts val="0"/>
              </a:spcBef>
              <a:spcAft>
                <a:spcPts val="0"/>
              </a:spcAft>
              <a:buNone/>
            </a:pPr>
            <a:endParaRPr sz="2000" b="0" i="0" u="none" strike="noStrike" cap="none">
              <a:solidFill>
                <a:schemeClr val="lt1"/>
              </a:solidFill>
              <a:latin typeface="Calibri"/>
              <a:ea typeface="Calibri"/>
              <a:cs typeface="Calibri"/>
              <a:sym typeface="Calibri"/>
            </a:endParaRPr>
          </a:p>
        </p:txBody>
      </p:sp>
      <p:sp>
        <p:nvSpPr>
          <p:cNvPr id="72" name="Google Shape;72;p15"/>
          <p:cNvSpPr txBox="1">
            <a:spLocks noGrp="1"/>
          </p:cNvSpPr>
          <p:nvPr>
            <p:ph type="body" idx="1"/>
          </p:nvPr>
        </p:nvSpPr>
        <p:spPr>
          <a:xfrm>
            <a:off x="4776545" y="2650877"/>
            <a:ext cx="3420070" cy="349498"/>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rgbClr val="888888"/>
              </a:buClr>
              <a:buSzPts val="1400"/>
              <a:buNone/>
              <a:defRPr sz="14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73" name="Google Shape;73;p15"/>
          <p:cNvSpPr/>
          <p:nvPr/>
        </p:nvSpPr>
        <p:spPr>
          <a:xfrm rot="10800000">
            <a:off x="6329908" y="4388147"/>
            <a:ext cx="2762219" cy="75535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4" name="Google Shape;74;p15"/>
          <p:cNvSpPr txBox="1">
            <a:spLocks noGrp="1"/>
          </p:cNvSpPr>
          <p:nvPr>
            <p:ph type="title"/>
          </p:nvPr>
        </p:nvSpPr>
        <p:spPr>
          <a:xfrm>
            <a:off x="4774473" y="139867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75"/>
        <p:cNvGrpSpPr/>
        <p:nvPr/>
      </p:nvGrpSpPr>
      <p:grpSpPr>
        <a:xfrm>
          <a:off x="0" y="0"/>
          <a:ext cx="0" cy="0"/>
          <a:chOff x="0" y="0"/>
          <a:chExt cx="0" cy="0"/>
        </a:xfrm>
      </p:grpSpPr>
      <p:sp>
        <p:nvSpPr>
          <p:cNvPr id="76" name="Google Shape;76;p16"/>
          <p:cNvSpPr txBox="1">
            <a:spLocks noGrp="1"/>
          </p:cNvSpPr>
          <p:nvPr>
            <p:ph type="body" idx="1"/>
          </p:nvPr>
        </p:nvSpPr>
        <p:spPr>
          <a:xfrm>
            <a:off x="828675" y="1014413"/>
            <a:ext cx="7686674" cy="361831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6"/>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8" name="Google Shape;78;p16"/>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79" name="Google Shape;79;p16"/>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0" name="Google Shape;80;p16"/>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1" name="Google Shape;81;p16"/>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2" name="Google Shape;82;p16"/>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83" name="Google Shape;83;p16"/>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84"/>
        <p:cNvGrpSpPr/>
        <p:nvPr/>
      </p:nvGrpSpPr>
      <p:grpSpPr>
        <a:xfrm>
          <a:off x="0" y="0"/>
          <a:ext cx="0" cy="0"/>
          <a:chOff x="0" y="0"/>
          <a:chExt cx="0" cy="0"/>
        </a:xfrm>
      </p:grpSpPr>
      <p:pic>
        <p:nvPicPr>
          <p:cNvPr id="85" name="Google Shape;85;p17"/>
          <p:cNvPicPr preferRelativeResize="0"/>
          <p:nvPr/>
        </p:nvPicPr>
        <p:blipFill rotWithShape="1">
          <a:blip r:embed="rId2">
            <a:alphaModFix/>
          </a:blip>
          <a:srcRect/>
          <a:stretch/>
        </p:blipFill>
        <p:spPr>
          <a:xfrm>
            <a:off x="4069079" y="0"/>
            <a:ext cx="5074921" cy="5143500"/>
          </a:xfrm>
          <a:custGeom>
            <a:avLst/>
            <a:gdLst/>
            <a:ahLst/>
            <a:cxnLst/>
            <a:rect l="l" t="t" r="r" b="b"/>
            <a:pathLst>
              <a:path w="6766561" h="6858000" extrusionOk="0">
                <a:moveTo>
                  <a:pt x="0" y="0"/>
                </a:moveTo>
                <a:lnTo>
                  <a:pt x="6766561" y="0"/>
                </a:lnTo>
                <a:lnTo>
                  <a:pt x="6766561" y="6858000"/>
                </a:lnTo>
                <a:lnTo>
                  <a:pt x="0" y="6858000"/>
                </a:lnTo>
                <a:close/>
              </a:path>
            </a:pathLst>
          </a:custGeom>
          <a:noFill/>
          <a:ln>
            <a:noFill/>
          </a:ln>
        </p:spPr>
      </p:pic>
      <p:sp>
        <p:nvSpPr>
          <p:cNvPr id="86" name="Google Shape;86;p17"/>
          <p:cNvSpPr/>
          <p:nvPr/>
        </p:nvSpPr>
        <p:spPr>
          <a:xfrm>
            <a:off x="1316806"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7" name="Google Shape;87;p17"/>
          <p:cNvSpPr/>
          <p:nvPr/>
        </p:nvSpPr>
        <p:spPr>
          <a:xfrm>
            <a:off x="2946313"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8" name="Google Shape;88;p17"/>
          <p:cNvSpPr/>
          <p:nvPr/>
        </p:nvSpPr>
        <p:spPr>
          <a:xfrm>
            <a:off x="1143000" y="1359610"/>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89" name="Google Shape;89;p17"/>
          <p:cNvSpPr/>
          <p:nvPr/>
        </p:nvSpPr>
        <p:spPr>
          <a:xfrm rot="10800000">
            <a:off x="239415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0" name="Google Shape;90;p17"/>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1" name="Google Shape;91;p17"/>
          <p:cNvSpPr txBox="1">
            <a:spLocks noGrp="1"/>
          </p:cNvSpPr>
          <p:nvPr>
            <p:ph type="title"/>
          </p:nvPr>
        </p:nvSpPr>
        <p:spPr>
          <a:xfrm>
            <a:off x="1149858" y="927817"/>
            <a:ext cx="3422142" cy="1172718"/>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262626"/>
              </a:buClr>
              <a:buSzPts val="2700"/>
              <a:buFont typeface="Calibri"/>
              <a:buNone/>
              <a:defRPr sz="27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2" name="Google Shape;92;p17"/>
          <p:cNvSpPr/>
          <p:nvPr/>
        </p:nvSpPr>
        <p:spPr>
          <a:xfrm>
            <a:off x="4069079" y="0"/>
            <a:ext cx="5074921" cy="5143500"/>
          </a:xfrm>
          <a:prstGeom prst="rect">
            <a:avLst/>
          </a:prstGeom>
          <a:solidFill>
            <a:schemeClr val="l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3" name="Google Shape;93;p17"/>
          <p:cNvSpPr txBox="1">
            <a:spLocks noGrp="1"/>
          </p:cNvSpPr>
          <p:nvPr>
            <p:ph type="body" idx="1"/>
          </p:nvPr>
        </p:nvSpPr>
        <p:spPr>
          <a:xfrm>
            <a:off x="1149857" y="2166593"/>
            <a:ext cx="3422142" cy="1807844"/>
          </a:xfrm>
          <a:prstGeom prst="rect">
            <a:avLst/>
          </a:prstGeom>
          <a:noFill/>
          <a:ln>
            <a:noFill/>
          </a:ln>
        </p:spPr>
        <p:txBody>
          <a:bodyPr spcFirstLastPara="1" wrap="square" lIns="68575" tIns="54875" rIns="68575" bIns="34275" anchor="t" anchorCtr="0">
            <a:noAutofit/>
          </a:bodyPr>
          <a:lstStyle>
            <a:lvl1pPr marL="457200" lvl="0" indent="-228600" algn="l">
              <a:lnSpc>
                <a:spcPct val="90000"/>
              </a:lnSpc>
              <a:spcBef>
                <a:spcPts val="800"/>
              </a:spcBef>
              <a:spcAft>
                <a:spcPts val="0"/>
              </a:spcAft>
              <a:buClr>
                <a:schemeClr val="dk1"/>
              </a:buClr>
              <a:buSzPts val="1100"/>
              <a:buNone/>
              <a:defRPr sz="1100" b="0" i="0"/>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94"/>
        <p:cNvGrpSpPr/>
        <p:nvPr/>
      </p:nvGrpSpPr>
      <p:grpSpPr>
        <a:xfrm>
          <a:off x="0" y="0"/>
          <a:ext cx="0" cy="0"/>
          <a:chOff x="0" y="0"/>
          <a:chExt cx="0" cy="0"/>
        </a:xfrm>
      </p:grpSpPr>
      <p:sp>
        <p:nvSpPr>
          <p:cNvPr id="95" name="Google Shape;95;p18"/>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6" name="Google Shape;96;p18"/>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7" name="Google Shape;97;p18"/>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8" name="Google Shape;98;p18"/>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99" name="Google Shape;99;p18"/>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0" name="Google Shape;100;p18"/>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1" name="Google Shape;101;p18"/>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2" name="Google Shape;102;p18"/>
          <p:cNvSpPr txBox="1">
            <a:spLocks noGrp="1"/>
          </p:cNvSpPr>
          <p:nvPr>
            <p:ph type="body" idx="1"/>
          </p:nvPr>
        </p:nvSpPr>
        <p:spPr>
          <a:xfrm>
            <a:off x="828675" y="1003954"/>
            <a:ext cx="3686175"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3" name="Google Shape;103;p18"/>
          <p:cNvSpPr txBox="1">
            <a:spLocks noGrp="1"/>
          </p:cNvSpPr>
          <p:nvPr>
            <p:ph type="body" idx="2"/>
          </p:nvPr>
        </p:nvSpPr>
        <p:spPr>
          <a:xfrm>
            <a:off x="4629151" y="1003954"/>
            <a:ext cx="3886198" cy="3628768"/>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04"/>
        <p:cNvGrpSpPr/>
        <p:nvPr/>
      </p:nvGrpSpPr>
      <p:grpSpPr>
        <a:xfrm>
          <a:off x="0" y="0"/>
          <a:ext cx="0" cy="0"/>
          <a:chOff x="0" y="0"/>
          <a:chExt cx="0" cy="0"/>
        </a:xfrm>
      </p:grpSpPr>
      <p:sp>
        <p:nvSpPr>
          <p:cNvPr id="105" name="Google Shape;105;p19"/>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6" name="Google Shape;106;p19"/>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7" name="Google Shape;107;p19"/>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8" name="Google Shape;108;p19"/>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09" name="Google Shape;109;p19"/>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0" name="Google Shape;110;p19"/>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1" name="Google Shape;111;p19"/>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2" name="Google Shape;112;p19"/>
          <p:cNvSpPr txBox="1">
            <a:spLocks noGrp="1"/>
          </p:cNvSpPr>
          <p:nvPr>
            <p:ph type="body" idx="1"/>
          </p:nvPr>
        </p:nvSpPr>
        <p:spPr>
          <a:xfrm>
            <a:off x="828675" y="1006348"/>
            <a:ext cx="3669506"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3" name="Google Shape;113;p19"/>
          <p:cNvSpPr txBox="1">
            <a:spLocks noGrp="1"/>
          </p:cNvSpPr>
          <p:nvPr>
            <p:ph type="body" idx="2"/>
          </p:nvPr>
        </p:nvSpPr>
        <p:spPr>
          <a:xfrm>
            <a:off x="828675" y="1731307"/>
            <a:ext cx="3669506"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4" name="Google Shape;114;p19"/>
          <p:cNvSpPr txBox="1">
            <a:spLocks noGrp="1"/>
          </p:cNvSpPr>
          <p:nvPr>
            <p:ph type="body" idx="3"/>
          </p:nvPr>
        </p:nvSpPr>
        <p:spPr>
          <a:xfrm>
            <a:off x="4645820" y="1006348"/>
            <a:ext cx="3870721"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accent1"/>
              </a:buClr>
              <a:buSzPts val="1800"/>
              <a:buNone/>
              <a:defRPr sz="1800" b="1">
                <a:solidFill>
                  <a:schemeClr val="accent1"/>
                </a:solidFill>
              </a:defRPr>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15" name="Google Shape;115;p19"/>
          <p:cNvSpPr txBox="1">
            <a:spLocks noGrp="1"/>
          </p:cNvSpPr>
          <p:nvPr>
            <p:ph type="body" idx="4"/>
          </p:nvPr>
        </p:nvSpPr>
        <p:spPr>
          <a:xfrm>
            <a:off x="4645820" y="1731307"/>
            <a:ext cx="3870722" cy="2910941"/>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16"/>
        <p:cNvGrpSpPr/>
        <p:nvPr/>
      </p:nvGrpSpPr>
      <p:grpSpPr>
        <a:xfrm>
          <a:off x="0" y="0"/>
          <a:ext cx="0" cy="0"/>
          <a:chOff x="0" y="0"/>
          <a:chExt cx="0" cy="0"/>
        </a:xfrm>
      </p:grpSpPr>
      <p:sp>
        <p:nvSpPr>
          <p:cNvPr id="117" name="Google Shape;117;p20"/>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8" name="Google Shape;118;p20"/>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19" name="Google Shape;119;p20"/>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0" name="Google Shape;120;p20"/>
          <p:cNvSpPr/>
          <p:nvPr/>
        </p:nvSpPr>
        <p:spPr>
          <a:xfrm>
            <a:off x="3932561" y="457369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1" name="Google Shape;121;p20"/>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2" name="Google Shape;122;p20"/>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3" name="Google Shape;123;p20"/>
          <p:cNvSpPr txBox="1">
            <a:spLocks noGrp="1"/>
          </p:cNvSpPr>
          <p:nvPr>
            <p:ph type="title"/>
          </p:nvPr>
        </p:nvSpPr>
        <p:spPr>
          <a:xfrm>
            <a:off x="828675" y="342900"/>
            <a:ext cx="2750344"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4" name="Google Shape;124;p20"/>
          <p:cNvSpPr txBox="1">
            <a:spLocks noGrp="1"/>
          </p:cNvSpPr>
          <p:nvPr>
            <p:ph type="body" idx="1"/>
          </p:nvPr>
        </p:nvSpPr>
        <p:spPr>
          <a:xfrm>
            <a:off x="828675" y="1543050"/>
            <a:ext cx="2750344"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25" name="Google Shape;125;p20"/>
          <p:cNvSpPr txBox="1">
            <a:spLocks noGrp="1"/>
          </p:cNvSpPr>
          <p:nvPr>
            <p:ph type="body" idx="2"/>
          </p:nvPr>
        </p:nvSpPr>
        <p:spPr>
          <a:xfrm>
            <a:off x="3743172" y="342901"/>
            <a:ext cx="4773369" cy="4052888"/>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26"/>
        <p:cNvGrpSpPr/>
        <p:nvPr/>
      </p:nvGrpSpPr>
      <p:grpSpPr>
        <a:xfrm>
          <a:off x="0" y="0"/>
          <a:ext cx="0" cy="0"/>
          <a:chOff x="0" y="0"/>
          <a:chExt cx="0" cy="0"/>
        </a:xfrm>
      </p:grpSpPr>
      <p:sp>
        <p:nvSpPr>
          <p:cNvPr id="127" name="Google Shape;127;p21"/>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8" name="Google Shape;128;p21"/>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29" name="Google Shape;129;p21"/>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0" name="Google Shape;130;p21"/>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1" name="Google Shape;131;p21"/>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2" name="Google Shape;132;p21"/>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3" name="Google Shape;133;p21"/>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4" name="Google Shape;134;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35"/>
        <p:cNvGrpSpPr/>
        <p:nvPr/>
      </p:nvGrpSpPr>
      <p:grpSpPr>
        <a:xfrm>
          <a:off x="0" y="0"/>
          <a:ext cx="0" cy="0"/>
          <a:chOff x="0" y="0"/>
          <a:chExt cx="0" cy="0"/>
        </a:xfrm>
      </p:grpSpPr>
      <p:sp>
        <p:nvSpPr>
          <p:cNvPr id="136" name="Google Shape;136;p22"/>
          <p:cNvSpPr/>
          <p:nvPr/>
        </p:nvSpPr>
        <p:spPr>
          <a:xfrm>
            <a:off x="7181851" y="899323"/>
            <a:ext cx="3521645" cy="3503113"/>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7" name="Google Shape;137;p22"/>
          <p:cNvSpPr/>
          <p:nvPr/>
        </p:nvSpPr>
        <p:spPr>
          <a:xfrm>
            <a:off x="793994" y="569806"/>
            <a:ext cx="4184162" cy="4162142"/>
          </a:xfrm>
          <a:prstGeom prst="ellipse">
            <a:avLst/>
          </a:prstGeom>
          <a:noFill/>
          <a:ln w="9525" cap="flat" cmpd="sng">
            <a:solidFill>
              <a:schemeClr val="dk1">
                <a:alpha val="9803"/>
              </a:schemeClr>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8" name="Google Shape;138;p22"/>
          <p:cNvSpPr/>
          <p:nvPr/>
        </p:nvSpPr>
        <p:spPr>
          <a:xfrm>
            <a:off x="4732251" y="4309018"/>
            <a:ext cx="79548" cy="79129"/>
          </a:xfrm>
          <a:prstGeom prst="ellipse">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39" name="Google Shape;139;p22"/>
          <p:cNvSpPr/>
          <p:nvPr/>
        </p:nvSpPr>
        <p:spPr>
          <a:xfrm>
            <a:off x="5297090" y="899323"/>
            <a:ext cx="183382" cy="18241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sp>
        <p:nvSpPr>
          <p:cNvPr id="140" name="Google Shape;140;p22"/>
          <p:cNvSpPr/>
          <p:nvPr/>
        </p:nvSpPr>
        <p:spPr>
          <a:xfrm rot="10800000">
            <a:off x="7880582" y="4798007"/>
            <a:ext cx="1263418" cy="345493"/>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41" name="Google Shape;141;p22"/>
          <p:cNvSpPr/>
          <p:nvPr/>
        </p:nvSpPr>
        <p:spPr>
          <a:xfrm>
            <a:off x="1122565" y="0"/>
            <a:ext cx="1543386" cy="422052"/>
          </a:xfrm>
          <a:custGeom>
            <a:avLst/>
            <a:gdLst/>
            <a:ahLst/>
            <a:cxnLst/>
            <a:rect l="l" t="t" r="r" b="b"/>
            <a:pathLst>
              <a:path w="1684558" h="460657" extrusionOk="0">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lt2">
              <a:alpha val="4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828676" y="0"/>
            <a:ext cx="4051562" cy="51435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8196615" y="330995"/>
            <a:ext cx="527607" cy="183356"/>
          </a:xfrm>
          <a:prstGeom prst="rect">
            <a:avLst/>
          </a:prstGeom>
          <a:noFill/>
        </p:spPr>
        <p:txBody>
          <a:bodyPr vert="horz" lIns="0" tIns="0" rIns="0" bIns="0" rtlCol="0" anchor="ctr"/>
          <a:lstStyle>
            <a:lvl1pPr algn="r">
              <a:defRPr sz="602" b="1">
                <a:solidFill>
                  <a:schemeClr val="tx1">
                    <a:alpha val="50000"/>
                  </a:schemeClr>
                </a:solidFill>
                <a:latin typeface="+mn-lt"/>
              </a:defRPr>
            </a:lvl1pPr>
          </a:lstStyle>
          <a:p>
            <a:fld id="{D8D877B3-D348-4611-9BDB-C5374591D951}" type="slidenum">
              <a:rPr lang="en-US" smtClean="0"/>
              <a:pPr/>
              <a:t>‹#›</a:t>
            </a:fld>
            <a:endParaRPr lang="en-US" dirty="0"/>
          </a:p>
        </p:txBody>
      </p:sp>
      <p:sp>
        <p:nvSpPr>
          <p:cNvPr id="22" name="Oval 21"/>
          <p:cNvSpPr/>
          <p:nvPr userDrawn="1"/>
        </p:nvSpPr>
        <p:spPr>
          <a:xfrm>
            <a:off x="828675"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025"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4776544" y="2650878"/>
            <a:ext cx="3420071" cy="349498"/>
          </a:xfrm>
        </p:spPr>
        <p:txBody>
          <a:bodyPr>
            <a:noAutofit/>
          </a:bodyPr>
          <a:lstStyle>
            <a:lvl1pPr marL="0" indent="0">
              <a:buNone/>
              <a:defRPr sz="1350" spc="4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6329909" y="4388147"/>
            <a:ext cx="2762219" cy="75535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4774473" y="1398677"/>
            <a:ext cx="3422142" cy="1172718"/>
          </a:xfrm>
        </p:spPr>
        <p:txBody>
          <a:bodyPr vert="horz" lIns="91440" tIns="0" rIns="91440" bIns="0" rtlCol="0" anchor="b" anchorCtr="0">
            <a:noAutofit/>
          </a:bodyPr>
          <a:lstStyle>
            <a:lvl1pPr>
              <a:defRPr lang="en-US" sz="27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539524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_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828676" y="0"/>
            <a:ext cx="4051562" cy="51435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8196615" y="330995"/>
            <a:ext cx="527607" cy="183356"/>
          </a:xfrm>
          <a:prstGeom prst="rect">
            <a:avLst/>
          </a:prstGeom>
          <a:noFill/>
        </p:spPr>
        <p:txBody>
          <a:bodyPr vert="horz" lIns="0" tIns="0" rIns="0" bIns="0" rtlCol="0" anchor="ctr"/>
          <a:lstStyle>
            <a:lvl1pPr algn="r">
              <a:defRPr sz="602" b="1">
                <a:solidFill>
                  <a:schemeClr val="tx1">
                    <a:alpha val="50000"/>
                  </a:schemeClr>
                </a:solidFill>
                <a:latin typeface="+mn-lt"/>
              </a:defRPr>
            </a:lvl1pPr>
          </a:lstStyle>
          <a:p>
            <a:fld id="{D8D877B3-D348-4611-9BDB-C5374591D951}" type="slidenum">
              <a:rPr lang="en-US" smtClean="0"/>
              <a:pPr/>
              <a:t>‹#›</a:t>
            </a:fld>
            <a:endParaRPr lang="en-US" dirty="0"/>
          </a:p>
        </p:txBody>
      </p:sp>
      <p:sp>
        <p:nvSpPr>
          <p:cNvPr id="22" name="Oval 21"/>
          <p:cNvSpPr/>
          <p:nvPr userDrawn="1"/>
        </p:nvSpPr>
        <p:spPr>
          <a:xfrm>
            <a:off x="828675"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025"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4776544" y="2650878"/>
            <a:ext cx="3420071" cy="349498"/>
          </a:xfrm>
        </p:spPr>
        <p:txBody>
          <a:bodyPr>
            <a:noAutofit/>
          </a:bodyPr>
          <a:lstStyle>
            <a:lvl1pPr marL="0" indent="0">
              <a:buNone/>
              <a:defRPr sz="1350" spc="4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6329909" y="4388147"/>
            <a:ext cx="2762219" cy="75535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4774473" y="1398677"/>
            <a:ext cx="3422142" cy="1172718"/>
          </a:xfrm>
        </p:spPr>
        <p:txBody>
          <a:bodyPr vert="horz" lIns="91440" tIns="0" rIns="91440" bIns="0" rtlCol="0" anchor="b" anchorCtr="0">
            <a:noAutofit/>
          </a:bodyPr>
          <a:lstStyle>
            <a:lvl1pPr>
              <a:defRPr lang="en-US" sz="27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42888545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126770-6622-450D-A1F3-BC241C88D6CB}"/>
              </a:ext>
            </a:extLst>
          </p:cNvPr>
          <p:cNvSpPr>
            <a:spLocks noGrp="1"/>
          </p:cNvSpPr>
          <p:nvPr>
            <p:ph idx="1"/>
          </p:nvPr>
        </p:nvSpPr>
        <p:spPr>
          <a:xfrm>
            <a:off x="828676" y="1014413"/>
            <a:ext cx="7686674" cy="36183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492854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828676" y="0"/>
            <a:ext cx="4051562" cy="51435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8196615" y="330995"/>
            <a:ext cx="527607" cy="183356"/>
          </a:xfrm>
          <a:prstGeom prst="rect">
            <a:avLst/>
          </a:prstGeom>
          <a:noFill/>
        </p:spPr>
        <p:txBody>
          <a:bodyPr vert="horz" lIns="0" tIns="0" rIns="0" bIns="0" rtlCol="0" anchor="ctr"/>
          <a:lstStyle>
            <a:lvl1pPr algn="r">
              <a:defRPr sz="602" b="1">
                <a:solidFill>
                  <a:schemeClr val="tx1">
                    <a:alpha val="50000"/>
                  </a:schemeClr>
                </a:solidFill>
                <a:latin typeface="+mn-lt"/>
              </a:defRPr>
            </a:lvl1pPr>
          </a:lstStyle>
          <a:p>
            <a:fld id="{D8D877B3-D348-4611-9BDB-C5374591D951}" type="slidenum">
              <a:rPr lang="en-US" smtClean="0"/>
              <a:pPr/>
              <a:t>‹#›</a:t>
            </a:fld>
            <a:endParaRPr lang="en-US" dirty="0"/>
          </a:p>
        </p:txBody>
      </p:sp>
      <p:sp>
        <p:nvSpPr>
          <p:cNvPr id="22" name="Oval 21"/>
          <p:cNvSpPr/>
          <p:nvPr userDrawn="1"/>
        </p:nvSpPr>
        <p:spPr>
          <a:xfrm>
            <a:off x="828675"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025"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4776544" y="2650878"/>
            <a:ext cx="3420071" cy="349498"/>
          </a:xfrm>
        </p:spPr>
        <p:txBody>
          <a:bodyPr>
            <a:noAutofit/>
          </a:bodyPr>
          <a:lstStyle>
            <a:lvl1pPr marL="0" indent="0">
              <a:buNone/>
              <a:defRPr sz="1350" spc="4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6329909" y="4388147"/>
            <a:ext cx="2762219" cy="75535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4774473" y="1398677"/>
            <a:ext cx="3422142" cy="1172718"/>
          </a:xfrm>
        </p:spPr>
        <p:txBody>
          <a:bodyPr vert="horz" lIns="91440" tIns="0" rIns="91440" bIns="0" rtlCol="0" anchor="b" anchorCtr="0">
            <a:noAutofit/>
          </a:bodyPr>
          <a:lstStyle>
            <a:lvl1pPr>
              <a:defRPr lang="en-US" sz="27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51626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A32EE4F-6B2E-4FCC-BC34-5BF831F90260}"/>
              </a:ext>
            </a:extLst>
          </p:cNvPr>
          <p:cNvPicPr>
            <a:picLocks noChangeAspect="1"/>
          </p:cNvPicPr>
          <p:nvPr userDrawn="1"/>
        </p:nvPicPr>
        <p:blipFill>
          <a:blip r:embed="rId2"/>
          <a:srcRect/>
          <a:stretch>
            <a:fillRect/>
          </a:stretch>
        </p:blipFill>
        <p:spPr>
          <a:xfrm>
            <a:off x="4069080" y="0"/>
            <a:ext cx="5074921" cy="5143500"/>
          </a:xfrm>
          <a:custGeom>
            <a:avLst/>
            <a:gdLst>
              <a:gd name="connsiteX0" fmla="*/ 0 w 6766561"/>
              <a:gd name="connsiteY0" fmla="*/ 0 h 6858000"/>
              <a:gd name="connsiteX1" fmla="*/ 6766561 w 6766561"/>
              <a:gd name="connsiteY1" fmla="*/ 0 h 6858000"/>
              <a:gd name="connsiteX2" fmla="*/ 6766561 w 6766561"/>
              <a:gd name="connsiteY2" fmla="*/ 6858000 h 6858000"/>
              <a:gd name="connsiteX3" fmla="*/ 0 w 6766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766561" h="6858000">
                <a:moveTo>
                  <a:pt x="0" y="0"/>
                </a:moveTo>
                <a:lnTo>
                  <a:pt x="6766561" y="0"/>
                </a:lnTo>
                <a:lnTo>
                  <a:pt x="6766561" y="6858000"/>
                </a:lnTo>
                <a:lnTo>
                  <a:pt x="0" y="6858000"/>
                </a:lnTo>
                <a:close/>
              </a:path>
            </a:pathLst>
          </a:custGeom>
        </p:spPr>
      </p:pic>
      <p:sp>
        <p:nvSpPr>
          <p:cNvPr id="23" name="Oval 22"/>
          <p:cNvSpPr/>
          <p:nvPr/>
        </p:nvSpPr>
        <p:spPr>
          <a:xfrm>
            <a:off x="1316806"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66" name="Oval 65"/>
          <p:cNvSpPr/>
          <p:nvPr/>
        </p:nvSpPr>
        <p:spPr>
          <a:xfrm>
            <a:off x="2946314"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35" name="Oval 34"/>
          <p:cNvSpPr/>
          <p:nvPr/>
        </p:nvSpPr>
        <p:spPr>
          <a:xfrm>
            <a:off x="1143000" y="1359610"/>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8" name="Freeform: Shape 17">
            <a:extLst>
              <a:ext uri="{FF2B5EF4-FFF2-40B4-BE49-F238E27FC236}">
                <a16:creationId xmlns:a16="http://schemas.microsoft.com/office/drawing/2014/main" id="{125D7C1C-9CF4-47B3-9ABC-8F0E2CE6CD31}"/>
              </a:ext>
            </a:extLst>
          </p:cNvPr>
          <p:cNvSpPr/>
          <p:nvPr userDrawn="1"/>
        </p:nvSpPr>
        <p:spPr>
          <a:xfrm rot="10800000">
            <a:off x="2394152"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9" name="Freeform: Shape 18">
            <a:extLst>
              <a:ext uri="{FF2B5EF4-FFF2-40B4-BE49-F238E27FC236}">
                <a16:creationId xmlns:a16="http://schemas.microsoft.com/office/drawing/2014/main" id="{B0B53361-3F22-4468-B6F8-71E345F7077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a:extLst>
              <a:ext uri="{FF2B5EF4-FFF2-40B4-BE49-F238E27FC236}">
                <a16:creationId xmlns:a16="http://schemas.microsoft.com/office/drawing/2014/main" id="{B4B38687-48E7-4488-BB10-BDE4F5A73622}"/>
              </a:ext>
            </a:extLst>
          </p:cNvPr>
          <p:cNvSpPr>
            <a:spLocks noGrp="1"/>
          </p:cNvSpPr>
          <p:nvPr>
            <p:ph type="title"/>
          </p:nvPr>
        </p:nvSpPr>
        <p:spPr>
          <a:xfrm>
            <a:off x="1149858" y="927817"/>
            <a:ext cx="3422142" cy="1172718"/>
          </a:xfrm>
        </p:spPr>
        <p:txBody>
          <a:bodyPr vert="horz" lIns="91440" tIns="0" rIns="91440" bIns="0" rtlCol="0" anchor="b" anchorCtr="0">
            <a:noAutofit/>
          </a:bodyPr>
          <a:lstStyle>
            <a:lvl1pPr>
              <a:defRPr lang="en-US" sz="2700" b="0" baseline="0" dirty="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
        <p:nvSpPr>
          <p:cNvPr id="6" name="Rectangle 5">
            <a:extLst>
              <a:ext uri="{FF2B5EF4-FFF2-40B4-BE49-F238E27FC236}">
                <a16:creationId xmlns:a16="http://schemas.microsoft.com/office/drawing/2014/main" id="{9F3A5C24-92D8-4CC1-AF50-F29B9C30BDBB}"/>
              </a:ext>
            </a:extLst>
          </p:cNvPr>
          <p:cNvSpPr/>
          <p:nvPr userDrawn="1"/>
        </p:nvSpPr>
        <p:spPr>
          <a:xfrm>
            <a:off x="4069080" y="0"/>
            <a:ext cx="5074921" cy="51435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1" name="Text Placeholder 2">
            <a:extLst>
              <a:ext uri="{FF2B5EF4-FFF2-40B4-BE49-F238E27FC236}">
                <a16:creationId xmlns:a16="http://schemas.microsoft.com/office/drawing/2014/main" id="{89F459E6-70DE-4FF8-AD0C-1B49B34CF781}"/>
              </a:ext>
            </a:extLst>
          </p:cNvPr>
          <p:cNvSpPr>
            <a:spLocks noGrp="1"/>
          </p:cNvSpPr>
          <p:nvPr>
            <p:ph type="body" idx="1"/>
          </p:nvPr>
        </p:nvSpPr>
        <p:spPr>
          <a:xfrm>
            <a:off x="1149857" y="2166594"/>
            <a:ext cx="3422142" cy="1807844"/>
          </a:xfrm>
        </p:spPr>
        <p:txBody>
          <a:bodyPr vert="horz" lIns="91440" tIns="73152" rIns="91440" bIns="45720" rtlCol="0">
            <a:noAutofit/>
          </a:bodyPr>
          <a:lstStyle>
            <a:lvl1pPr marL="0" indent="0" algn="l">
              <a:buNone/>
              <a:defRPr lang="en-US" sz="1050" b="0" i="0" baseline="0">
                <a:effectLst/>
              </a:defRPr>
            </a:lvl1pPr>
          </a:lstStyle>
          <a:p>
            <a:pPr marL="171450" lvl="0" indent="-171450">
              <a:lnSpc>
                <a:spcPct val="145000"/>
              </a:lnSpc>
              <a:spcBef>
                <a:spcPts val="0"/>
              </a:spcBef>
            </a:pPr>
            <a:r>
              <a:rPr lang="en-US"/>
              <a:t>Click to edit Master text styles</a:t>
            </a:r>
          </a:p>
        </p:txBody>
      </p:sp>
    </p:spTree>
    <p:extLst>
      <p:ext uri="{BB962C8B-B14F-4D97-AF65-F5344CB8AC3E}">
        <p14:creationId xmlns:p14="http://schemas.microsoft.com/office/powerpoint/2010/main" val="1677280471"/>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13" name="Content Placeholder 2">
            <a:extLst>
              <a:ext uri="{FF2B5EF4-FFF2-40B4-BE49-F238E27FC236}">
                <a16:creationId xmlns:a16="http://schemas.microsoft.com/office/drawing/2014/main" id="{28B56F67-6D31-4B9E-8530-E063E5785A3B}"/>
              </a:ext>
            </a:extLst>
          </p:cNvPr>
          <p:cNvSpPr>
            <a:spLocks noGrp="1"/>
          </p:cNvSpPr>
          <p:nvPr>
            <p:ph sz="half" idx="1"/>
          </p:nvPr>
        </p:nvSpPr>
        <p:spPr>
          <a:xfrm>
            <a:off x="828675" y="1003955"/>
            <a:ext cx="3686175" cy="36287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3">
            <a:extLst>
              <a:ext uri="{FF2B5EF4-FFF2-40B4-BE49-F238E27FC236}">
                <a16:creationId xmlns:a16="http://schemas.microsoft.com/office/drawing/2014/main" id="{69E53391-9670-4404-BC42-063A6EC48EAA}"/>
              </a:ext>
            </a:extLst>
          </p:cNvPr>
          <p:cNvSpPr>
            <a:spLocks noGrp="1"/>
          </p:cNvSpPr>
          <p:nvPr>
            <p:ph sz="half" idx="2"/>
          </p:nvPr>
        </p:nvSpPr>
        <p:spPr>
          <a:xfrm>
            <a:off x="4629151" y="1003955"/>
            <a:ext cx="3886199" cy="36287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355364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16" name="Text Placeholder 2">
            <a:extLst>
              <a:ext uri="{FF2B5EF4-FFF2-40B4-BE49-F238E27FC236}">
                <a16:creationId xmlns:a16="http://schemas.microsoft.com/office/drawing/2014/main" id="{9473839A-0FBA-4FFD-963E-C459DBF0194B}"/>
              </a:ext>
            </a:extLst>
          </p:cNvPr>
          <p:cNvSpPr>
            <a:spLocks noGrp="1"/>
          </p:cNvSpPr>
          <p:nvPr>
            <p:ph type="body" idx="1"/>
          </p:nvPr>
        </p:nvSpPr>
        <p:spPr>
          <a:xfrm>
            <a:off x="828676" y="1006348"/>
            <a:ext cx="3669506" cy="617934"/>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7" name="Content Placeholder 3">
            <a:extLst>
              <a:ext uri="{FF2B5EF4-FFF2-40B4-BE49-F238E27FC236}">
                <a16:creationId xmlns:a16="http://schemas.microsoft.com/office/drawing/2014/main" id="{780A680B-0184-4FD9-B262-BC525F0FE003}"/>
              </a:ext>
            </a:extLst>
          </p:cNvPr>
          <p:cNvSpPr>
            <a:spLocks noGrp="1"/>
          </p:cNvSpPr>
          <p:nvPr>
            <p:ph sz="half" idx="2"/>
          </p:nvPr>
        </p:nvSpPr>
        <p:spPr>
          <a:xfrm>
            <a:off x="828676" y="1731307"/>
            <a:ext cx="3669506" cy="2910941"/>
          </a:xfrm>
        </p:spPr>
        <p:txBody>
          <a:bodyPr>
            <a:normAutofit/>
          </a:bodyPr>
          <a:lstStyle>
            <a:lvl1pPr>
              <a:defRPr sz="1800"/>
            </a:lvl1pPr>
            <a:lvl2pPr>
              <a:defRPr sz="1500"/>
            </a:lvl2pPr>
            <a:lvl3pPr>
              <a:defRPr sz="135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4">
            <a:extLst>
              <a:ext uri="{FF2B5EF4-FFF2-40B4-BE49-F238E27FC236}">
                <a16:creationId xmlns:a16="http://schemas.microsoft.com/office/drawing/2014/main" id="{2BB13104-4CA8-41CF-97D3-CC8715182B0E}"/>
              </a:ext>
            </a:extLst>
          </p:cNvPr>
          <p:cNvSpPr>
            <a:spLocks noGrp="1"/>
          </p:cNvSpPr>
          <p:nvPr>
            <p:ph type="body" sz="quarter" idx="3"/>
          </p:nvPr>
        </p:nvSpPr>
        <p:spPr>
          <a:xfrm>
            <a:off x="4645820" y="1006348"/>
            <a:ext cx="3870721" cy="617934"/>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Content Placeholder 5">
            <a:extLst>
              <a:ext uri="{FF2B5EF4-FFF2-40B4-BE49-F238E27FC236}">
                <a16:creationId xmlns:a16="http://schemas.microsoft.com/office/drawing/2014/main" id="{F6A37A72-F47E-45B8-B790-D1444B002380}"/>
              </a:ext>
            </a:extLst>
          </p:cNvPr>
          <p:cNvSpPr>
            <a:spLocks noGrp="1"/>
          </p:cNvSpPr>
          <p:nvPr>
            <p:ph sz="quarter" idx="4"/>
          </p:nvPr>
        </p:nvSpPr>
        <p:spPr>
          <a:xfrm>
            <a:off x="4645819" y="1731307"/>
            <a:ext cx="3870722" cy="2910941"/>
          </a:xfrm>
        </p:spPr>
        <p:txBody>
          <a:bodyPr>
            <a:normAutofit/>
          </a:bodyPr>
          <a:lstStyle>
            <a:lvl1pPr>
              <a:defRPr sz="1800"/>
            </a:lvl1pPr>
            <a:lvl2pPr>
              <a:defRPr sz="1500"/>
            </a:lvl2pPr>
            <a:lvl3pPr>
              <a:defRPr sz="135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58420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3932560" y="4573694"/>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3" name="Title 1">
            <a:extLst>
              <a:ext uri="{FF2B5EF4-FFF2-40B4-BE49-F238E27FC236}">
                <a16:creationId xmlns:a16="http://schemas.microsoft.com/office/drawing/2014/main" id="{34A57A7D-E285-478E-A8B6-10716A7A7E88}"/>
              </a:ext>
            </a:extLst>
          </p:cNvPr>
          <p:cNvSpPr>
            <a:spLocks noGrp="1"/>
          </p:cNvSpPr>
          <p:nvPr>
            <p:ph type="title"/>
          </p:nvPr>
        </p:nvSpPr>
        <p:spPr>
          <a:xfrm>
            <a:off x="828675" y="342900"/>
            <a:ext cx="2750344" cy="1200150"/>
          </a:xfrm>
        </p:spPr>
        <p:txBody>
          <a:bodyPr anchor="b"/>
          <a:lstStyle>
            <a:lvl1pPr>
              <a:defRPr sz="2400"/>
            </a:lvl1pPr>
          </a:lstStyle>
          <a:p>
            <a:r>
              <a:rPr lang="en-US"/>
              <a:t>Click to edit Master title style</a:t>
            </a:r>
          </a:p>
        </p:txBody>
      </p:sp>
      <p:sp>
        <p:nvSpPr>
          <p:cNvPr id="15" name="Text Placeholder 3">
            <a:extLst>
              <a:ext uri="{FF2B5EF4-FFF2-40B4-BE49-F238E27FC236}">
                <a16:creationId xmlns:a16="http://schemas.microsoft.com/office/drawing/2014/main" id="{02638390-43F5-47D5-BE57-D060C6E9EBD1}"/>
              </a:ext>
            </a:extLst>
          </p:cNvPr>
          <p:cNvSpPr>
            <a:spLocks noGrp="1"/>
          </p:cNvSpPr>
          <p:nvPr>
            <p:ph type="body" sz="half" idx="2"/>
          </p:nvPr>
        </p:nvSpPr>
        <p:spPr>
          <a:xfrm>
            <a:off x="828675" y="1543050"/>
            <a:ext cx="2750344"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16" name="Content Placeholder 2">
            <a:extLst>
              <a:ext uri="{FF2B5EF4-FFF2-40B4-BE49-F238E27FC236}">
                <a16:creationId xmlns:a16="http://schemas.microsoft.com/office/drawing/2014/main" id="{366B2167-56BA-4D43-889D-FD798AA1F6DE}"/>
              </a:ext>
            </a:extLst>
          </p:cNvPr>
          <p:cNvSpPr>
            <a:spLocks noGrp="1"/>
          </p:cNvSpPr>
          <p:nvPr>
            <p:ph idx="1"/>
          </p:nvPr>
        </p:nvSpPr>
        <p:spPr>
          <a:xfrm>
            <a:off x="3743172" y="342901"/>
            <a:ext cx="4773369" cy="4052888"/>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2501944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2" name="Footer Placeholder 1">
            <a:extLst>
              <a:ext uri="{FF2B5EF4-FFF2-40B4-BE49-F238E27FC236}">
                <a16:creationId xmlns:a16="http://schemas.microsoft.com/office/drawing/2014/main" id="{CBD8003D-13A7-4986-AB10-F4984336278D}"/>
              </a:ext>
            </a:extLst>
          </p:cNvPr>
          <p:cNvSpPr>
            <a:spLocks noGrp="1"/>
          </p:cNvSpPr>
          <p:nvPr>
            <p:ph type="ftr" sz="quarter" idx="10"/>
          </p:nvPr>
        </p:nvSpPr>
        <p:spPr/>
        <p:txBody>
          <a:bodyPr/>
          <a:lstStyle/>
          <a:p>
            <a:endParaRPr lang="en-US" dirty="0"/>
          </a:p>
        </p:txBody>
      </p:sp>
    </p:spTree>
    <p:extLst>
      <p:ext uri="{BB962C8B-B14F-4D97-AF65-F5344CB8AC3E}">
        <p14:creationId xmlns:p14="http://schemas.microsoft.com/office/powerpoint/2010/main" val="2312983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7181851" y="899323"/>
            <a:ext cx="3521645" cy="350311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793994" y="569807"/>
            <a:ext cx="4184162" cy="4162142"/>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4732251" y="4309018"/>
            <a:ext cx="79548" cy="79130"/>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25"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97090" y="899323"/>
            <a:ext cx="183383" cy="18241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25"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7880581" y="4798008"/>
            <a:ext cx="1263419" cy="345493"/>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122565" y="0"/>
            <a:ext cx="1543386" cy="422052"/>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Tree>
    <p:extLst>
      <p:ext uri="{BB962C8B-B14F-4D97-AF65-F5344CB8AC3E}">
        <p14:creationId xmlns:p14="http://schemas.microsoft.com/office/powerpoint/2010/main" val="1285455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28675" y="273844"/>
            <a:ext cx="7686674" cy="527459"/>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828675" y="1369219"/>
            <a:ext cx="7686674"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cxnSp>
        <p:nvCxnSpPr>
          <p:cNvPr id="54" name="Google Shape;54;p13"/>
          <p:cNvCxnSpPr>
            <a:stCxn id="55" idx="1"/>
          </p:cNvCxnSpPr>
          <p:nvPr/>
        </p:nvCxnSpPr>
        <p:spPr>
          <a:xfrm>
            <a:off x="195335" y="4495560"/>
            <a:ext cx="0" cy="640800"/>
          </a:xfrm>
          <a:prstGeom prst="straightConnector1">
            <a:avLst/>
          </a:prstGeom>
          <a:noFill/>
          <a:ln w="19050" cap="flat" cmpd="sng">
            <a:solidFill>
              <a:schemeClr val="dk1">
                <a:alpha val="69803"/>
              </a:schemeClr>
            </a:solidFill>
            <a:prstDash val="solid"/>
            <a:miter lim="800000"/>
            <a:headEnd type="none" w="sm" len="sm"/>
            <a:tailEnd type="none" w="sm" len="sm"/>
          </a:ln>
        </p:spPr>
      </p:cxnSp>
      <p:sp>
        <p:nvSpPr>
          <p:cNvPr id="55" name="Google Shape;55;p13"/>
          <p:cNvSpPr/>
          <p:nvPr/>
        </p:nvSpPr>
        <p:spPr>
          <a:xfrm rot="-5400000">
            <a:off x="-1720375" y="2426924"/>
            <a:ext cx="3831419" cy="305853"/>
          </a:xfrm>
          <a:prstGeom prst="rect">
            <a:avLst/>
          </a:prstGeom>
          <a:noFill/>
          <a:ln>
            <a:noFill/>
          </a:ln>
        </p:spPr>
        <p:txBody>
          <a:bodyPr spcFirstLastPara="1" wrap="square" lIns="14300" tIns="14300" rIns="14300" bIns="14300" anchor="ctr" anchorCtr="0">
            <a:noAutofit/>
          </a:bodyPr>
          <a:lstStyle/>
          <a:p>
            <a:pPr marL="0" marR="0" lvl="0" indent="0" algn="ctr" rtl="0">
              <a:spcBef>
                <a:spcPts val="0"/>
              </a:spcBef>
              <a:spcAft>
                <a:spcPts val="0"/>
              </a:spcAft>
              <a:buClr>
                <a:srgbClr val="214221"/>
              </a:buClr>
              <a:buSzPts val="1800"/>
              <a:buFont typeface="Arial"/>
              <a:buNone/>
            </a:pPr>
            <a:r>
              <a:rPr lang="en" sz="1800" b="1" i="0" u="none" strike="noStrike" cap="none">
                <a:solidFill>
                  <a:srgbClr val="214221"/>
                </a:solidFill>
                <a:latin typeface="Calibri"/>
                <a:ea typeface="Calibri"/>
                <a:cs typeface="Calibri"/>
                <a:sym typeface="Calibri"/>
              </a:rPr>
              <a:t>Six Guys-Burger Breakout</a:t>
            </a:r>
            <a:endParaRPr sz="1800" b="1" i="0" u="none" strike="noStrike" cap="none">
              <a:solidFill>
                <a:srgbClr val="214221"/>
              </a:solidFill>
              <a:latin typeface="Calibri"/>
              <a:ea typeface="Calibri"/>
              <a:cs typeface="Calibri"/>
              <a:sym typeface="Calibri"/>
            </a:endParaRPr>
          </a:p>
        </p:txBody>
      </p:sp>
      <p:sp>
        <p:nvSpPr>
          <p:cNvPr id="56" name="Google Shape;56;p13"/>
          <p:cNvSpPr txBox="1"/>
          <p:nvPr/>
        </p:nvSpPr>
        <p:spPr>
          <a:xfrm>
            <a:off x="7260740" y="4844826"/>
            <a:ext cx="527607" cy="183356"/>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800" b="1" i="0" u="none" strike="noStrike" cap="none">
                <a:solidFill>
                  <a:schemeClr val="dk1"/>
                </a:solidFill>
                <a:latin typeface="Calibri"/>
                <a:ea typeface="Calibri"/>
                <a:cs typeface="Calibri"/>
                <a:sym typeface="Calibri"/>
              </a:rPr>
              <a:t>‹#›</a:t>
            </a:fld>
            <a:endParaRPr sz="800" b="1" i="0" u="none" strike="noStrike" cap="none">
              <a:solidFill>
                <a:schemeClr val="dk1"/>
              </a:solidFill>
              <a:latin typeface="Calibri"/>
              <a:ea typeface="Calibri"/>
              <a:cs typeface="Calibri"/>
              <a:sym typeface="Calibri"/>
            </a:endParaRPr>
          </a:p>
        </p:txBody>
      </p:sp>
      <p:cxnSp>
        <p:nvCxnSpPr>
          <p:cNvPr id="57" name="Google Shape;57;p13"/>
          <p:cNvCxnSpPr>
            <a:endCxn id="55" idx="3"/>
          </p:cNvCxnSpPr>
          <p:nvPr/>
        </p:nvCxnSpPr>
        <p:spPr>
          <a:xfrm>
            <a:off x="195335" y="-59"/>
            <a:ext cx="0" cy="664200"/>
          </a:xfrm>
          <a:prstGeom prst="straightConnector1">
            <a:avLst/>
          </a:prstGeom>
          <a:noFill/>
          <a:ln w="19050" cap="flat" cmpd="sng">
            <a:solidFill>
              <a:schemeClr val="dk1">
                <a:alpha val="69803"/>
              </a:schemeClr>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pos="52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D01DAC-95B2-4F9E-A9B4-92382F943753}"/>
              </a:ext>
            </a:extLst>
          </p:cNvPr>
          <p:cNvSpPr>
            <a:spLocks noGrp="1"/>
          </p:cNvSpPr>
          <p:nvPr>
            <p:ph type="title"/>
          </p:nvPr>
        </p:nvSpPr>
        <p:spPr>
          <a:xfrm>
            <a:off x="828676" y="273844"/>
            <a:ext cx="7686674" cy="5274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7D57AA7-D108-4C6F-9455-5A9AC5F7DB73}"/>
              </a:ext>
            </a:extLst>
          </p:cNvPr>
          <p:cNvSpPr>
            <a:spLocks noGrp="1"/>
          </p:cNvSpPr>
          <p:nvPr>
            <p:ph type="body" idx="1"/>
          </p:nvPr>
        </p:nvSpPr>
        <p:spPr>
          <a:xfrm>
            <a:off x="828676" y="1369219"/>
            <a:ext cx="7686674"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E3BBCC2B-A9FA-4472-8509-74B42C12A856}"/>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cxnSp>
        <p:nvCxnSpPr>
          <p:cNvPr id="13" name="Straight Connector 12">
            <a:extLst>
              <a:ext uri="{FF2B5EF4-FFF2-40B4-BE49-F238E27FC236}">
                <a16:creationId xmlns:a16="http://schemas.microsoft.com/office/drawing/2014/main" id="{1BD32F58-EB48-4836-BA45-971BA1AA1608}"/>
              </a:ext>
            </a:extLst>
          </p:cNvPr>
          <p:cNvCxnSpPr>
            <a:cxnSpLocks/>
            <a:stCxn id="18" idx="1"/>
          </p:cNvCxnSpPr>
          <p:nvPr userDrawn="1"/>
        </p:nvCxnSpPr>
        <p:spPr>
          <a:xfrm flipH="1">
            <a:off x="195335" y="4495561"/>
            <a:ext cx="1" cy="640720"/>
          </a:xfrm>
          <a:prstGeom prst="line">
            <a:avLst/>
          </a:prstGeom>
          <a:ln w="19050">
            <a:solidFill>
              <a:schemeClr val="tx1">
                <a:alpha val="70000"/>
              </a:schemeClr>
            </a:solidFill>
            <a:prstDash val="solid"/>
          </a:ln>
        </p:spPr>
        <p:style>
          <a:lnRef idx="1">
            <a:schemeClr val="accent1"/>
          </a:lnRef>
          <a:fillRef idx="0">
            <a:schemeClr val="accent1"/>
          </a:fillRef>
          <a:effectRef idx="0">
            <a:schemeClr val="accent1"/>
          </a:effectRef>
          <a:fontRef idx="minor">
            <a:schemeClr val="tx1"/>
          </a:fontRef>
        </p:style>
      </p:cxnSp>
      <p:sp>
        <p:nvSpPr>
          <p:cNvPr id="18" name="Shape 61">
            <a:extLst>
              <a:ext uri="{FF2B5EF4-FFF2-40B4-BE49-F238E27FC236}">
                <a16:creationId xmlns:a16="http://schemas.microsoft.com/office/drawing/2014/main" id="{9DA099E0-27DA-42BD-9D42-E4CA07B78FDD}"/>
              </a:ext>
            </a:extLst>
          </p:cNvPr>
          <p:cNvSpPr/>
          <p:nvPr userDrawn="1"/>
        </p:nvSpPr>
        <p:spPr>
          <a:xfrm rot="16200000">
            <a:off x="-1720374" y="2426924"/>
            <a:ext cx="3831419" cy="305854"/>
          </a:xfrm>
          <a:prstGeom prst="rect">
            <a:avLst/>
          </a:prstGeom>
          <a:ln w="3175">
            <a:miter lim="400000"/>
          </a:ln>
          <a:extLst>
            <a:ext uri="{C572A759-6A51-4108-AA02-DFA0A04FC94B}">
              <ma14:wrappingTextBoxFlag xmlns:ma14="http://schemas.microsoft.com/office/mac/drawingml/2011/main" xmlns="" val="1"/>
            </a:ext>
          </a:extLst>
        </p:spPr>
        <p:txBody>
          <a:bodyPr wrap="square" lIns="14288" tIns="14288" rIns="14288" bIns="14288" anchor="ctr">
            <a:spAutoFit/>
          </a:bodyPr>
          <a:lstStyle/>
          <a:p>
            <a:pPr marL="0" indent="0" algn="ctr">
              <a:buFont typeface="Arial" panose="020B0604020202020204" pitchFamily="34" charset="0"/>
              <a:buNone/>
              <a:defRPr sz="3000">
                <a:solidFill>
                  <a:srgbClr val="3A3B39"/>
                </a:solidFill>
                <a:latin typeface="Bebas"/>
                <a:ea typeface="Bebas"/>
                <a:cs typeface="Bebas"/>
                <a:sym typeface="Bebas"/>
              </a:defRPr>
            </a:pPr>
            <a:r>
              <a:rPr lang="en-US" sz="1800" b="1" i="0" kern="1200" spc="450" dirty="0">
                <a:solidFill>
                  <a:srgbClr val="214221"/>
                </a:solidFill>
                <a:latin typeface="+mn-lt"/>
                <a:ea typeface="+mn-ea"/>
                <a:cs typeface="+mn-cs"/>
                <a:sym typeface="Bebas"/>
              </a:rPr>
              <a:t>Six Guys-Burger Breakout</a:t>
            </a:r>
            <a:endParaRPr lang="en-US" sz="1800" b="1" i="0" spc="450" dirty="0">
              <a:solidFill>
                <a:srgbClr val="214221"/>
              </a:solidFill>
              <a:latin typeface="+mn-lt"/>
              <a:cs typeface="Gill Sans" panose="020B0502020104020203" pitchFamily="34" charset="-79"/>
            </a:endParaRPr>
          </a:p>
        </p:txBody>
      </p:sp>
      <p:sp>
        <p:nvSpPr>
          <p:cNvPr id="19" name="Номер слайда 21">
            <a:extLst>
              <a:ext uri="{FF2B5EF4-FFF2-40B4-BE49-F238E27FC236}">
                <a16:creationId xmlns:a16="http://schemas.microsoft.com/office/drawing/2014/main" id="{BDEFFF1D-21D1-45B8-A062-F9140F937EE2}"/>
              </a:ext>
            </a:extLst>
          </p:cNvPr>
          <p:cNvSpPr txBox="1">
            <a:spLocks/>
          </p:cNvSpPr>
          <p:nvPr userDrawn="1"/>
        </p:nvSpPr>
        <p:spPr>
          <a:xfrm>
            <a:off x="7260740" y="4844827"/>
            <a:ext cx="527607" cy="183356"/>
          </a:xfrm>
          <a:prstGeom prst="rect">
            <a:avLst/>
          </a:prstGeom>
          <a:noFill/>
        </p:spPr>
        <p:txBody>
          <a:bodyPr vert="horz" lIns="0" tIns="0" rIns="0" bIns="0" rtlCol="0" anchor="ctr"/>
          <a:lstStyle>
            <a:defPPr>
              <a:defRPr lang="en-US"/>
            </a:defPPr>
            <a:lvl1pPr marL="0" algn="r" defTabSz="914400" rtl="0" eaLnBrk="1" latinLnBrk="0" hangingPunct="1">
              <a:defRPr sz="803" b="1" kern="1200">
                <a:solidFill>
                  <a:schemeClr val="tx1">
                    <a:alpha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D877B3-D348-4611-9BDB-C5374591D951}" type="slidenum">
              <a:rPr lang="en-US" sz="750" smtClean="0"/>
              <a:pPr/>
              <a:t>‹#›</a:t>
            </a:fld>
            <a:endParaRPr lang="en-US" sz="750" dirty="0"/>
          </a:p>
        </p:txBody>
      </p:sp>
      <p:cxnSp>
        <p:nvCxnSpPr>
          <p:cNvPr id="20" name="Straight Connector 19">
            <a:extLst>
              <a:ext uri="{FF2B5EF4-FFF2-40B4-BE49-F238E27FC236}">
                <a16:creationId xmlns:a16="http://schemas.microsoft.com/office/drawing/2014/main" id="{DFEBA112-2FA0-448A-A373-EB297C4661F0}"/>
              </a:ext>
            </a:extLst>
          </p:cNvPr>
          <p:cNvCxnSpPr>
            <a:cxnSpLocks/>
            <a:endCxn id="18" idx="3"/>
          </p:cNvCxnSpPr>
          <p:nvPr userDrawn="1"/>
        </p:nvCxnSpPr>
        <p:spPr>
          <a:xfrm>
            <a:off x="195335" y="0"/>
            <a:ext cx="0" cy="664142"/>
          </a:xfrm>
          <a:prstGeom prst="line">
            <a:avLst/>
          </a:prstGeom>
          <a:ln w="19050">
            <a:solidFill>
              <a:schemeClr val="tx1">
                <a:alpha val="70000"/>
              </a:schemeClr>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01374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69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0.xml"/><Relationship Id="rId3" Type="http://schemas.openxmlformats.org/officeDocument/2006/relationships/audio" Target="NULL" TargetMode="External"/><Relationship Id="rId7" Type="http://schemas.openxmlformats.org/officeDocument/2006/relationships/slideLayout" Target="../slideLayouts/slideLayout13.xml"/><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audio" Target="../media/media16.mp3"/><Relationship Id="rId5" Type="http://schemas.microsoft.com/office/2007/relationships/media" Target="../media/media16.mp3"/><Relationship Id="rId10" Type="http://schemas.openxmlformats.org/officeDocument/2006/relationships/image" Target="../media/image4.png"/><Relationship Id="rId4" Type="http://schemas.microsoft.com/office/2007/relationships/media" Target="../media/media15.mp3"/><Relationship Id="rId9" Type="http://schemas.openxmlformats.org/officeDocument/2006/relationships/image" Target="../media/image13.jp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1.xml"/><Relationship Id="rId3" Type="http://schemas.microsoft.com/office/2007/relationships/media" Target="../media/media18.mp3"/><Relationship Id="rId7" Type="http://schemas.openxmlformats.org/officeDocument/2006/relationships/slideLayout" Target="../slideLayouts/slideLayout13.xml"/><Relationship Id="rId2" Type="http://schemas.openxmlformats.org/officeDocument/2006/relationships/audio" Target="../media/media17.mp3"/><Relationship Id="rId1" Type="http://schemas.microsoft.com/office/2007/relationships/media" Target="../media/media17.mp3"/><Relationship Id="rId6" Type="http://schemas.openxmlformats.org/officeDocument/2006/relationships/audio" Target="../media/media19.mp3"/><Relationship Id="rId5" Type="http://schemas.microsoft.com/office/2007/relationships/media" Target="../media/media19.mp3"/><Relationship Id="rId10" Type="http://schemas.openxmlformats.org/officeDocument/2006/relationships/image" Target="../media/image4.png"/><Relationship Id="rId4" Type="http://schemas.openxmlformats.org/officeDocument/2006/relationships/audio" Target="../media/media18.mp3"/><Relationship Id="rId9"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0.wav"/><Relationship Id="rId1" Type="http://schemas.microsoft.com/office/2007/relationships/media" Target="../media/media20.wav"/><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1.wav"/><Relationship Id="rId1" Type="http://schemas.microsoft.com/office/2007/relationships/media" Target="../media/media21.wav"/><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Ethan-Esber/Project-Burger"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2.mp4"/><Relationship Id="rId1" Type="http://schemas.microsoft.com/office/2007/relationships/media" Target="../media/media22.mp4"/><Relationship Id="rId5" Type="http://schemas.openxmlformats.org/officeDocument/2006/relationships/image" Target="../media/image16.png"/><Relationship Id="rId4"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body" idx="4294967295"/>
          </p:nvPr>
        </p:nvSpPr>
        <p:spPr>
          <a:xfrm>
            <a:off x="-178005" y="3572964"/>
            <a:ext cx="8001000" cy="639884"/>
          </a:xfrm>
          <a:prstGeom prst="rect">
            <a:avLst/>
          </a:prstGeom>
          <a:noFill/>
          <a:ln>
            <a:noFill/>
          </a:ln>
        </p:spPr>
        <p:txBody>
          <a:bodyPr spcFirstLastPara="1" wrap="square" lIns="0" tIns="34275" rIns="0" bIns="34275" anchor="t" anchorCtr="0">
            <a:noAutofit/>
          </a:bodyPr>
          <a:lstStyle/>
          <a:p>
            <a:pPr marL="0" marR="0" lvl="0" indent="0" algn="ctr" rtl="0">
              <a:lnSpc>
                <a:spcPct val="90000"/>
              </a:lnSpc>
              <a:spcBef>
                <a:spcPts val="0"/>
              </a:spcBef>
              <a:spcAft>
                <a:spcPts val="0"/>
              </a:spcAft>
              <a:buClr>
                <a:srgbClr val="2F3342"/>
              </a:buClr>
              <a:buSzPts val="3000"/>
              <a:buFont typeface="Arial"/>
              <a:buNone/>
            </a:pPr>
            <a:r>
              <a:rPr lang="en" sz="3000" b="0" i="0" u="none" strike="noStrike" cap="none">
                <a:solidFill>
                  <a:srgbClr val="2F3342"/>
                </a:solidFill>
                <a:latin typeface="Calibri"/>
                <a:ea typeface="Calibri"/>
                <a:cs typeface="Calibri"/>
                <a:sym typeface="Calibri"/>
              </a:rPr>
              <a:t>Burger Breakout</a:t>
            </a:r>
            <a:endParaRPr sz="1100"/>
          </a:p>
        </p:txBody>
      </p:sp>
      <p:pic>
        <p:nvPicPr>
          <p:cNvPr id="147" name="Google Shape;147;p23"/>
          <p:cNvPicPr preferRelativeResize="0"/>
          <p:nvPr/>
        </p:nvPicPr>
        <p:blipFill rotWithShape="1">
          <a:blip r:embed="rId5">
            <a:alphaModFix/>
          </a:blip>
          <a:srcRect l="25974" t="28070" r="26066" b="31158"/>
          <a:stretch/>
        </p:blipFill>
        <p:spPr>
          <a:xfrm>
            <a:off x="1225479" y="912635"/>
            <a:ext cx="5194032" cy="2483732"/>
          </a:xfrm>
          <a:prstGeom prst="rect">
            <a:avLst/>
          </a:prstGeom>
          <a:noFill/>
          <a:ln>
            <a:noFill/>
          </a:ln>
        </p:spPr>
      </p:pic>
      <p:sp>
        <p:nvSpPr>
          <p:cNvPr id="148" name="Google Shape;148;p23"/>
          <p:cNvSpPr txBox="1"/>
          <p:nvPr/>
        </p:nvSpPr>
        <p:spPr>
          <a:xfrm>
            <a:off x="6738458" y="1352358"/>
            <a:ext cx="1862356" cy="1604285"/>
          </a:xfrm>
          <a:prstGeom prst="rect">
            <a:avLst/>
          </a:prstGeom>
          <a:solidFill>
            <a:schemeClr val="lt1"/>
          </a:solid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Cooper Dahlberg</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David Sincyr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Ethan Esber</a:t>
            </a:r>
            <a:endParaRPr sz="1400" b="0" i="0" u="none" strike="noStrike" cap="none">
              <a:solidFill>
                <a:srgbClr val="214223"/>
              </a:solidFill>
              <a:latin typeface="Calibri"/>
              <a:ea typeface="Calibri"/>
              <a:cs typeface="Calibri"/>
              <a:sym typeface="Calibri"/>
            </a:endParaRPr>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Kevin Finley</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Rumohr</a:t>
            </a:r>
            <a:endParaRPr sz="1100"/>
          </a:p>
          <a:p>
            <a:pPr marL="215900" marR="0" lvl="0" indent="-215900" algn="l" rtl="0">
              <a:spcBef>
                <a:spcPts val="500"/>
              </a:spcBef>
              <a:spcAft>
                <a:spcPts val="0"/>
              </a:spcAft>
              <a:buClr>
                <a:srgbClr val="214223"/>
              </a:buClr>
              <a:buSzPts val="1400"/>
              <a:buFont typeface="Courier New"/>
              <a:buChar char="o"/>
            </a:pPr>
            <a:r>
              <a:rPr lang="en" sz="1400" b="0" i="0" u="none" strike="noStrike" cap="none">
                <a:solidFill>
                  <a:srgbClr val="214223"/>
                </a:solidFill>
                <a:latin typeface="Calibri"/>
                <a:ea typeface="Calibri"/>
                <a:cs typeface="Calibri"/>
                <a:sym typeface="Calibri"/>
              </a:rPr>
              <a:t>Michael Taylor</a:t>
            </a:r>
            <a:endParaRPr sz="1100"/>
          </a:p>
        </p:txBody>
      </p:sp>
      <p:pic>
        <p:nvPicPr>
          <p:cNvPr id="2" name="Slide 1">
            <a:hlinkClick r:id="" action="ppaction://media"/>
            <a:extLst>
              <a:ext uri="{FF2B5EF4-FFF2-40B4-BE49-F238E27FC236}">
                <a16:creationId xmlns:a16="http://schemas.microsoft.com/office/drawing/2014/main" id="{636EC0DA-A206-46EE-A00C-BEBC1D6C92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9635" y="3697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22000"/>
    </mc:Choice>
    <mc:Fallback xmlns="">
      <p:transition spd="slow" advClick="0" advTm="2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Sequence Diagrams: Create New Game</a:t>
            </a:r>
          </a:p>
        </p:txBody>
      </p:sp>
      <p:sp>
        <p:nvSpPr>
          <p:cNvPr id="9" name="TextBox 8">
            <a:extLst>
              <a:ext uri="{FF2B5EF4-FFF2-40B4-BE49-F238E27FC236}">
                <a16:creationId xmlns:a16="http://schemas.microsoft.com/office/drawing/2014/main" id="{EE497A43-4B74-46CA-9B6B-5F77DAB9BACF}"/>
              </a:ext>
            </a:extLst>
          </p:cNvPr>
          <p:cNvSpPr txBox="1"/>
          <p:nvPr/>
        </p:nvSpPr>
        <p:spPr>
          <a:xfrm>
            <a:off x="518519" y="811166"/>
            <a:ext cx="8447938" cy="276999"/>
          </a:xfrm>
          <a:prstGeom prst="rect">
            <a:avLst/>
          </a:prstGeom>
          <a:noFill/>
        </p:spPr>
        <p:txBody>
          <a:bodyPr wrap="square" rtlCol="0">
            <a:spAutoFit/>
          </a:bodyPr>
          <a:lstStyle/>
          <a:p>
            <a:pPr defTabSz="685800">
              <a:spcAft>
                <a:spcPts val="600"/>
              </a:spcAft>
              <a:buClrTx/>
            </a:pPr>
            <a:r>
              <a:rPr lang="en-US" sz="1200" b="1" kern="1200" dirty="0">
                <a:solidFill>
                  <a:prstClr val="black"/>
                </a:solidFill>
                <a:latin typeface="Calibri" panose="020F0502020204030204"/>
                <a:ea typeface="+mn-ea"/>
                <a:cs typeface="+mn-cs"/>
              </a:rPr>
              <a:t>Analysis Sequence Diagram:                                                                          Design Sequence Diagram:</a:t>
            </a:r>
          </a:p>
        </p:txBody>
      </p:sp>
      <p:pic>
        <p:nvPicPr>
          <p:cNvPr id="3" name="Picture 2">
            <a:extLst>
              <a:ext uri="{FF2B5EF4-FFF2-40B4-BE49-F238E27FC236}">
                <a16:creationId xmlns:a16="http://schemas.microsoft.com/office/drawing/2014/main" id="{3BFF6067-527E-4EC3-8524-1C467454C5F9}"/>
              </a:ext>
            </a:extLst>
          </p:cNvPr>
          <p:cNvPicPr>
            <a:picLocks noChangeAspect="1"/>
          </p:cNvPicPr>
          <p:nvPr/>
        </p:nvPicPr>
        <p:blipFill>
          <a:blip r:embed="rId4"/>
          <a:stretch>
            <a:fillRect/>
          </a:stretch>
        </p:blipFill>
        <p:spPr>
          <a:xfrm>
            <a:off x="518518" y="1065082"/>
            <a:ext cx="4099622" cy="1486004"/>
          </a:xfrm>
          <a:prstGeom prst="rect">
            <a:avLst/>
          </a:prstGeom>
        </p:spPr>
      </p:pic>
      <p:pic>
        <p:nvPicPr>
          <p:cNvPr id="6" name="Picture 5">
            <a:extLst>
              <a:ext uri="{FF2B5EF4-FFF2-40B4-BE49-F238E27FC236}">
                <a16:creationId xmlns:a16="http://schemas.microsoft.com/office/drawing/2014/main" id="{9ECB4C8F-7CB3-4479-93D0-F5164D864B36}"/>
              </a:ext>
            </a:extLst>
          </p:cNvPr>
          <p:cNvPicPr>
            <a:picLocks noChangeAspect="1"/>
          </p:cNvPicPr>
          <p:nvPr/>
        </p:nvPicPr>
        <p:blipFill>
          <a:blip r:embed="rId5"/>
          <a:stretch>
            <a:fillRect/>
          </a:stretch>
        </p:blipFill>
        <p:spPr>
          <a:xfrm>
            <a:off x="4866835" y="1060579"/>
            <a:ext cx="4099622" cy="1486004"/>
          </a:xfrm>
          <a:prstGeom prst="rect">
            <a:avLst/>
          </a:prstGeom>
        </p:spPr>
      </p:pic>
      <p:sp>
        <p:nvSpPr>
          <p:cNvPr id="37" name="TextBox 36">
            <a:extLst>
              <a:ext uri="{FF2B5EF4-FFF2-40B4-BE49-F238E27FC236}">
                <a16:creationId xmlns:a16="http://schemas.microsoft.com/office/drawing/2014/main" id="{809B5F61-7B73-41EF-8781-FF3A69E4EEF9}"/>
              </a:ext>
            </a:extLst>
          </p:cNvPr>
          <p:cNvSpPr txBox="1"/>
          <p:nvPr/>
        </p:nvSpPr>
        <p:spPr>
          <a:xfrm>
            <a:off x="518518" y="2594661"/>
            <a:ext cx="8447938" cy="2557110"/>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Sequence Step Description:</a:t>
            </a:r>
          </a:p>
          <a:p>
            <a:pPr defTabSz="685800">
              <a:buClrTx/>
            </a:pPr>
            <a:r>
              <a:rPr lang="en-US" sz="1200" b="1" kern="1200" dirty="0">
                <a:solidFill>
                  <a:prstClr val="black"/>
                </a:solidFill>
                <a:latin typeface="Calibri" panose="020F0502020204030204"/>
                <a:ea typeface="+mn-ea"/>
                <a:cs typeface="+mn-cs"/>
              </a:rPr>
              <a:t>Title: </a:t>
            </a:r>
            <a:r>
              <a:rPr lang="en-US" sz="1200" kern="1200" dirty="0">
                <a:solidFill>
                  <a:prstClr val="black"/>
                </a:solidFill>
                <a:latin typeface="Calibri" panose="020F0502020204030204"/>
                <a:ea typeface="+mn-ea"/>
                <a:cs typeface="+mn-cs"/>
              </a:rPr>
              <a:t>Create New Game</a:t>
            </a:r>
          </a:p>
          <a:p>
            <a:pPr defTabSz="685800">
              <a:buClrTx/>
            </a:pPr>
            <a:r>
              <a:rPr lang="en-US" sz="1200" b="1" kern="1200" dirty="0">
                <a:solidFill>
                  <a:prstClr val="black"/>
                </a:solidFill>
                <a:latin typeface="Calibri" panose="020F0502020204030204"/>
                <a:ea typeface="+mn-ea"/>
                <a:cs typeface="+mn-cs"/>
              </a:rPr>
              <a:t>Actor(s): </a:t>
            </a:r>
            <a:r>
              <a:rPr lang="en-US" sz="1200" kern="1200" dirty="0">
                <a:solidFill>
                  <a:prstClr val="black"/>
                </a:solidFill>
                <a:latin typeface="Calibri" panose="020F0502020204030204"/>
                <a:ea typeface="+mn-ea"/>
                <a:cs typeface="+mn-cs"/>
              </a:rPr>
              <a:t>User</a:t>
            </a:r>
          </a:p>
          <a:p>
            <a:pPr defTabSz="685800">
              <a:buClrTx/>
            </a:pPr>
            <a:r>
              <a:rPr lang="en-US" sz="1200" b="1" kern="1200" dirty="0">
                <a:solidFill>
                  <a:prstClr val="black"/>
                </a:solidFill>
                <a:latin typeface="Calibri" panose="020F0502020204030204"/>
                <a:ea typeface="+mn-ea"/>
                <a:cs typeface="+mn-cs"/>
              </a:rPr>
              <a:t>Precondition: </a:t>
            </a:r>
            <a:r>
              <a:rPr lang="en-US" sz="1200" kern="1200" dirty="0">
                <a:solidFill>
                  <a:prstClr val="black"/>
                </a:solidFill>
                <a:latin typeface="Calibri" panose="020F0502020204030204"/>
                <a:ea typeface="+mn-ea"/>
                <a:cs typeface="+mn-cs"/>
              </a:rPr>
              <a:t>User has selected “yes” at prompt to create new game</a:t>
            </a:r>
          </a:p>
          <a:p>
            <a:pPr defTabSz="685800">
              <a:buClrTx/>
            </a:pPr>
            <a:r>
              <a:rPr lang="en-US" sz="1200" b="1" kern="1200" dirty="0">
                <a:solidFill>
                  <a:prstClr val="black"/>
                </a:solidFill>
                <a:latin typeface="Calibri" panose="020F0502020204030204"/>
                <a:ea typeface="+mn-ea"/>
                <a:cs typeface="+mn-cs"/>
              </a:rPr>
              <a:t>Outcome: </a:t>
            </a:r>
            <a:r>
              <a:rPr lang="en-US" sz="1200" kern="1200" dirty="0">
                <a:solidFill>
                  <a:prstClr val="black"/>
                </a:solidFill>
                <a:latin typeface="Calibri" panose="020F0502020204030204"/>
                <a:ea typeface="+mn-ea"/>
                <a:cs typeface="+mn-cs"/>
              </a:rPr>
              <a:t>A new game is started at the start of level one</a:t>
            </a:r>
          </a:p>
          <a:p>
            <a:pPr defTabSz="685800">
              <a:buClrTx/>
            </a:pP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User Actions</a:t>
            </a: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System Actions</a:t>
            </a:r>
          </a:p>
          <a:p>
            <a:pPr defTabSz="685800">
              <a:buClrTx/>
            </a:pPr>
            <a:r>
              <a:rPr lang="en-US" sz="1200" b="1" kern="1200" dirty="0">
                <a:solidFill>
                  <a:prstClr val="black"/>
                </a:solidFill>
                <a:latin typeface="Calibri" panose="020F0502020204030204"/>
                <a:ea typeface="+mn-ea"/>
                <a:cs typeface="+mn-cs"/>
              </a:rPr>
              <a:t>1.</a:t>
            </a:r>
            <a:r>
              <a:rPr lang="en-US" sz="1200" kern="1200" dirty="0">
                <a:solidFill>
                  <a:prstClr val="black"/>
                </a:solidFill>
                <a:latin typeface="Calibri" panose="020F0502020204030204"/>
                <a:ea typeface="+mn-ea"/>
                <a:cs typeface="+mn-cs"/>
              </a:rPr>
              <a:t> User clicks UI “yes” button				</a:t>
            </a:r>
            <a:r>
              <a:rPr lang="en-US" sz="1200" b="1" kern="1200" dirty="0">
                <a:solidFill>
                  <a:prstClr val="black"/>
                </a:solidFill>
                <a:latin typeface="Calibri" panose="020F0502020204030204"/>
                <a:ea typeface="+mn-ea"/>
                <a:cs typeface="+mn-cs"/>
              </a:rPr>
              <a:t>2.1.</a:t>
            </a:r>
            <a:r>
              <a:rPr lang="en-US" sz="1200" kern="1200" dirty="0">
                <a:solidFill>
                  <a:prstClr val="black"/>
                </a:solidFill>
                <a:latin typeface="Calibri" panose="020F0502020204030204"/>
                <a:ea typeface="+mn-ea"/>
                <a:cs typeface="+mn-cs"/>
              </a:rPr>
              <a:t> Game UI generates a new game message and sends it to the 							        message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2.2</a:t>
            </a:r>
            <a:r>
              <a:rPr lang="en-US" sz="1200" kern="1200" dirty="0">
                <a:solidFill>
                  <a:prstClr val="black"/>
                </a:solidFill>
                <a:latin typeface="Calibri" panose="020F0502020204030204"/>
                <a:ea typeface="+mn-ea"/>
                <a:cs typeface="+mn-cs"/>
              </a:rPr>
              <a:t> Message controller sends the new game call to the game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2.3 </a:t>
            </a:r>
            <a:r>
              <a:rPr lang="en-US" sz="1200" kern="1200" dirty="0">
                <a:solidFill>
                  <a:prstClr val="black"/>
                </a:solidFill>
                <a:latin typeface="Calibri" panose="020F0502020204030204"/>
                <a:ea typeface="+mn-ea"/>
                <a:cs typeface="+mn-cs"/>
              </a:rPr>
              <a:t>The game controller initializes a new game</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3/4</a:t>
            </a:r>
            <a:r>
              <a:rPr lang="en-US" sz="1200" kern="1200" dirty="0">
                <a:solidFill>
                  <a:prstClr val="black"/>
                </a:solidFill>
                <a:latin typeface="Calibri" panose="020F0502020204030204"/>
                <a:ea typeface="+mn-ea"/>
                <a:cs typeface="+mn-cs"/>
              </a:rPr>
              <a:t> The user interface displays the game view</a:t>
            </a:r>
          </a:p>
          <a:p>
            <a:pPr defTabSz="685800">
              <a:spcAft>
                <a:spcPts val="600"/>
              </a:spcAft>
              <a:buClrTx/>
            </a:pPr>
            <a:endParaRPr lang="en-US" sz="1200" b="1" kern="1200" dirty="0">
              <a:solidFill>
                <a:prstClr val="black"/>
              </a:solidFill>
              <a:latin typeface="Calibri" panose="020F0502020204030204"/>
              <a:ea typeface="+mn-ea"/>
              <a:cs typeface="+mn-cs"/>
            </a:endParaRPr>
          </a:p>
        </p:txBody>
      </p:sp>
      <p:pic>
        <p:nvPicPr>
          <p:cNvPr id="12" name="Audio 11">
            <a:hlinkClick r:id="" action="ppaction://media"/>
            <a:extLst>
              <a:ext uri="{FF2B5EF4-FFF2-40B4-BE49-F238E27FC236}">
                <a16:creationId xmlns:a16="http://schemas.microsoft.com/office/drawing/2014/main" id="{04054A18-2F52-4EBD-B1BD-8AD3EE3A07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2432424835"/>
      </p:ext>
    </p:extLst>
  </p:cSld>
  <p:clrMapOvr>
    <a:masterClrMapping/>
  </p:clrMapOvr>
  <mc:AlternateContent xmlns:mc="http://schemas.openxmlformats.org/markup-compatibility/2006" xmlns:p14="http://schemas.microsoft.com/office/powerpoint/2010/main">
    <mc:Choice Requires="p14">
      <p:transition spd="slow" p14:dur="2000" advTm="26391"/>
    </mc:Choice>
    <mc:Fallback xmlns="">
      <p:transition spd="slow" advTm="26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007DC97-441E-4740-A391-02A8C2EE4F2A}"/>
              </a:ext>
            </a:extLst>
          </p:cNvPr>
          <p:cNvPicPr>
            <a:picLocks noChangeAspect="1"/>
          </p:cNvPicPr>
          <p:nvPr/>
        </p:nvPicPr>
        <p:blipFill>
          <a:blip r:embed="rId4"/>
          <a:stretch>
            <a:fillRect/>
          </a:stretch>
        </p:blipFill>
        <p:spPr>
          <a:xfrm>
            <a:off x="4866832" y="1064025"/>
            <a:ext cx="4099623" cy="1486004"/>
          </a:xfrm>
          <a:prstGeom prst="rect">
            <a:avLst/>
          </a:prstGeom>
        </p:spPr>
      </p:pic>
      <p:pic>
        <p:nvPicPr>
          <p:cNvPr id="3" name="Picture 2">
            <a:extLst>
              <a:ext uri="{FF2B5EF4-FFF2-40B4-BE49-F238E27FC236}">
                <a16:creationId xmlns:a16="http://schemas.microsoft.com/office/drawing/2014/main" id="{D5330363-964C-4EDE-A280-4C9480448ED4}"/>
              </a:ext>
            </a:extLst>
          </p:cNvPr>
          <p:cNvPicPr>
            <a:picLocks noChangeAspect="1"/>
          </p:cNvPicPr>
          <p:nvPr/>
        </p:nvPicPr>
        <p:blipFill>
          <a:blip r:embed="rId5"/>
          <a:stretch>
            <a:fillRect/>
          </a:stretch>
        </p:blipFill>
        <p:spPr>
          <a:xfrm>
            <a:off x="518518" y="1060454"/>
            <a:ext cx="4100761" cy="1481241"/>
          </a:xfrm>
          <a:prstGeom prst="rect">
            <a:avLst/>
          </a:prstGeom>
        </p:spPr>
      </p:pic>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Sequence Diagrams: Save Game</a:t>
            </a:r>
          </a:p>
        </p:txBody>
      </p:sp>
      <p:sp>
        <p:nvSpPr>
          <p:cNvPr id="9" name="TextBox 8">
            <a:extLst>
              <a:ext uri="{FF2B5EF4-FFF2-40B4-BE49-F238E27FC236}">
                <a16:creationId xmlns:a16="http://schemas.microsoft.com/office/drawing/2014/main" id="{EE497A43-4B74-46CA-9B6B-5F77DAB9BACF}"/>
              </a:ext>
            </a:extLst>
          </p:cNvPr>
          <p:cNvSpPr txBox="1"/>
          <p:nvPr/>
        </p:nvSpPr>
        <p:spPr>
          <a:xfrm>
            <a:off x="518519" y="811166"/>
            <a:ext cx="8447938" cy="276999"/>
          </a:xfrm>
          <a:prstGeom prst="rect">
            <a:avLst/>
          </a:prstGeom>
          <a:noFill/>
        </p:spPr>
        <p:txBody>
          <a:bodyPr wrap="square" rtlCol="0">
            <a:spAutoFit/>
          </a:bodyPr>
          <a:lstStyle/>
          <a:p>
            <a:pPr defTabSz="685800">
              <a:spcAft>
                <a:spcPts val="600"/>
              </a:spcAft>
              <a:buClrTx/>
            </a:pPr>
            <a:r>
              <a:rPr lang="en-US" sz="1200" b="1" kern="1200" dirty="0">
                <a:solidFill>
                  <a:prstClr val="black"/>
                </a:solidFill>
                <a:latin typeface="Calibri" panose="020F0502020204030204"/>
                <a:ea typeface="+mn-ea"/>
                <a:cs typeface="+mn-cs"/>
              </a:rPr>
              <a:t>Analysis Sequence Diagram:                                                                          Design Sequence Diagram:</a:t>
            </a:r>
          </a:p>
        </p:txBody>
      </p:sp>
      <p:sp>
        <p:nvSpPr>
          <p:cNvPr id="37" name="TextBox 36">
            <a:extLst>
              <a:ext uri="{FF2B5EF4-FFF2-40B4-BE49-F238E27FC236}">
                <a16:creationId xmlns:a16="http://schemas.microsoft.com/office/drawing/2014/main" id="{809B5F61-7B73-41EF-8781-FF3A69E4EEF9}"/>
              </a:ext>
            </a:extLst>
          </p:cNvPr>
          <p:cNvSpPr txBox="1"/>
          <p:nvPr/>
        </p:nvSpPr>
        <p:spPr>
          <a:xfrm>
            <a:off x="518518" y="2594661"/>
            <a:ext cx="8447938" cy="2557110"/>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Sequence Step Description:</a:t>
            </a:r>
          </a:p>
          <a:p>
            <a:pPr defTabSz="685800">
              <a:buClrTx/>
            </a:pPr>
            <a:r>
              <a:rPr lang="en-US" sz="1200" b="1" kern="1200" dirty="0">
                <a:solidFill>
                  <a:prstClr val="black"/>
                </a:solidFill>
                <a:latin typeface="Calibri" panose="020F0502020204030204"/>
                <a:ea typeface="+mn-ea"/>
                <a:cs typeface="+mn-cs"/>
              </a:rPr>
              <a:t>Title: </a:t>
            </a:r>
            <a:r>
              <a:rPr lang="en-US" sz="1200" kern="1200" dirty="0">
                <a:solidFill>
                  <a:prstClr val="black"/>
                </a:solidFill>
                <a:latin typeface="Calibri" panose="020F0502020204030204"/>
                <a:ea typeface="+mn-ea"/>
                <a:cs typeface="+mn-cs"/>
              </a:rPr>
              <a:t>Save Game</a:t>
            </a:r>
          </a:p>
          <a:p>
            <a:pPr defTabSz="685800">
              <a:buClrTx/>
            </a:pPr>
            <a:r>
              <a:rPr lang="en-US" sz="1200" b="1" kern="1200" dirty="0">
                <a:solidFill>
                  <a:prstClr val="black"/>
                </a:solidFill>
                <a:latin typeface="Calibri" panose="020F0502020204030204"/>
                <a:ea typeface="+mn-ea"/>
                <a:cs typeface="+mn-cs"/>
              </a:rPr>
              <a:t>Actor(s): </a:t>
            </a:r>
            <a:r>
              <a:rPr lang="en-US" sz="1200" kern="1200" dirty="0">
                <a:solidFill>
                  <a:prstClr val="black"/>
                </a:solidFill>
                <a:latin typeface="Calibri" panose="020F0502020204030204"/>
                <a:ea typeface="+mn-ea"/>
                <a:cs typeface="+mn-cs"/>
              </a:rPr>
              <a:t>User</a:t>
            </a:r>
          </a:p>
          <a:p>
            <a:pPr defTabSz="685800">
              <a:buClrTx/>
            </a:pPr>
            <a:r>
              <a:rPr lang="en-US" sz="1200" b="1" kern="1200" dirty="0">
                <a:solidFill>
                  <a:prstClr val="black"/>
                </a:solidFill>
                <a:latin typeface="Calibri" panose="020F0502020204030204"/>
                <a:ea typeface="+mn-ea"/>
                <a:cs typeface="+mn-cs"/>
              </a:rPr>
              <a:t>Precondition: </a:t>
            </a:r>
            <a:r>
              <a:rPr lang="en-US" sz="1200" kern="1200" dirty="0">
                <a:solidFill>
                  <a:prstClr val="black"/>
                </a:solidFill>
                <a:latin typeface="Calibri" panose="020F0502020204030204"/>
                <a:ea typeface="+mn-ea"/>
                <a:cs typeface="+mn-cs"/>
              </a:rPr>
              <a:t>User has selected “yes” at prompt to save game</a:t>
            </a:r>
          </a:p>
          <a:p>
            <a:pPr defTabSz="685800">
              <a:buClrTx/>
            </a:pPr>
            <a:r>
              <a:rPr lang="en-US" sz="1200" b="1" kern="1200" dirty="0">
                <a:solidFill>
                  <a:prstClr val="black"/>
                </a:solidFill>
                <a:latin typeface="Calibri" panose="020F0502020204030204"/>
                <a:ea typeface="+mn-ea"/>
                <a:cs typeface="+mn-cs"/>
              </a:rPr>
              <a:t>Outcome: </a:t>
            </a:r>
            <a:r>
              <a:rPr lang="en-US" sz="1200" kern="1200" dirty="0">
                <a:solidFill>
                  <a:prstClr val="black"/>
                </a:solidFill>
                <a:latin typeface="Calibri" panose="020F0502020204030204"/>
                <a:ea typeface="+mn-ea"/>
                <a:cs typeface="+mn-cs"/>
              </a:rPr>
              <a:t>The current game session state is saved and the game session is resumed</a:t>
            </a:r>
          </a:p>
          <a:p>
            <a:pPr defTabSz="685800">
              <a:buClrTx/>
            </a:pP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User Actions</a:t>
            </a:r>
            <a:r>
              <a:rPr lang="en-US" sz="1200" b="1" kern="1200" dirty="0">
                <a:solidFill>
                  <a:prstClr val="black"/>
                </a:solidFill>
                <a:latin typeface="Calibri" panose="020F0502020204030204"/>
                <a:ea typeface="+mn-ea"/>
                <a:cs typeface="+mn-cs"/>
              </a:rPr>
              <a:t>						</a:t>
            </a:r>
            <a:r>
              <a:rPr lang="en-US" sz="1200" b="1" u="sng" kern="1200" dirty="0">
                <a:solidFill>
                  <a:prstClr val="black"/>
                </a:solidFill>
                <a:latin typeface="Calibri" panose="020F0502020204030204"/>
                <a:ea typeface="+mn-ea"/>
                <a:cs typeface="+mn-cs"/>
              </a:rPr>
              <a:t>System Actions</a:t>
            </a:r>
          </a:p>
          <a:p>
            <a:pPr defTabSz="685800">
              <a:buClrTx/>
            </a:pPr>
            <a:r>
              <a:rPr lang="en-US" sz="1200" b="1" kern="1200" dirty="0">
                <a:solidFill>
                  <a:prstClr val="black"/>
                </a:solidFill>
                <a:latin typeface="Calibri" panose="020F0502020204030204"/>
                <a:ea typeface="+mn-ea"/>
                <a:cs typeface="+mn-cs"/>
              </a:rPr>
              <a:t>1.</a:t>
            </a:r>
            <a:r>
              <a:rPr lang="en-US" sz="1200" kern="1200" dirty="0">
                <a:solidFill>
                  <a:prstClr val="black"/>
                </a:solidFill>
                <a:latin typeface="Calibri" panose="020F0502020204030204"/>
                <a:ea typeface="+mn-ea"/>
                <a:cs typeface="+mn-cs"/>
              </a:rPr>
              <a:t> User clicks UI “yes” button				</a:t>
            </a:r>
            <a:r>
              <a:rPr lang="en-US" sz="1200" b="1" kern="1200" dirty="0">
                <a:solidFill>
                  <a:prstClr val="black"/>
                </a:solidFill>
                <a:latin typeface="Calibri" panose="020F0502020204030204"/>
                <a:ea typeface="+mn-ea"/>
                <a:cs typeface="+mn-cs"/>
              </a:rPr>
              <a:t>2.1.</a:t>
            </a:r>
            <a:r>
              <a:rPr lang="en-US" sz="1200" kern="1200" dirty="0">
                <a:solidFill>
                  <a:prstClr val="black"/>
                </a:solidFill>
                <a:latin typeface="Calibri" panose="020F0502020204030204"/>
                <a:ea typeface="+mn-ea"/>
                <a:cs typeface="+mn-cs"/>
              </a:rPr>
              <a:t> Game UI generates a save game message and sends it to the 							        message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2.2</a:t>
            </a:r>
            <a:r>
              <a:rPr lang="en-US" sz="1200" kern="1200" dirty="0">
                <a:solidFill>
                  <a:prstClr val="black"/>
                </a:solidFill>
                <a:latin typeface="Calibri" panose="020F0502020204030204"/>
                <a:ea typeface="+mn-ea"/>
                <a:cs typeface="+mn-cs"/>
              </a:rPr>
              <a:t> Message controller sends the save game call to the game 							       controller</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2.3</a:t>
            </a:r>
            <a:r>
              <a:rPr lang="en-US" sz="1200" kern="1200" dirty="0">
                <a:solidFill>
                  <a:prstClr val="black"/>
                </a:solidFill>
                <a:latin typeface="Calibri" panose="020F0502020204030204"/>
                <a:ea typeface="+mn-ea"/>
                <a:cs typeface="+mn-cs"/>
              </a:rPr>
              <a:t> The game controller saves the current game</a:t>
            </a:r>
          </a:p>
          <a:p>
            <a:pPr defTabSz="685800">
              <a:buClrTx/>
            </a:pPr>
            <a:r>
              <a:rPr lang="en-US" sz="1200" kern="1200" dirty="0">
                <a:solidFill>
                  <a:prstClr val="black"/>
                </a:solidFill>
                <a:latin typeface="Calibri" panose="020F0502020204030204"/>
                <a:ea typeface="+mn-ea"/>
                <a:cs typeface="+mn-cs"/>
              </a:rPr>
              <a:t>						</a:t>
            </a:r>
            <a:r>
              <a:rPr lang="en-US" sz="1200" b="1" kern="1200" dirty="0">
                <a:solidFill>
                  <a:prstClr val="black"/>
                </a:solidFill>
                <a:latin typeface="Calibri" panose="020F0502020204030204"/>
                <a:ea typeface="+mn-ea"/>
                <a:cs typeface="+mn-cs"/>
              </a:rPr>
              <a:t>3/4</a:t>
            </a:r>
            <a:r>
              <a:rPr lang="en-US" sz="1200" kern="1200" dirty="0">
                <a:solidFill>
                  <a:prstClr val="black"/>
                </a:solidFill>
                <a:latin typeface="Calibri" panose="020F0502020204030204"/>
                <a:ea typeface="+mn-ea"/>
                <a:cs typeface="+mn-cs"/>
              </a:rPr>
              <a:t> The user interface return to the game view </a:t>
            </a:r>
          </a:p>
          <a:p>
            <a:pPr defTabSz="685800">
              <a:spcAft>
                <a:spcPts val="600"/>
              </a:spcAft>
              <a:buClrTx/>
            </a:pPr>
            <a:endParaRPr lang="en-US" sz="1200" b="1" kern="1200" dirty="0">
              <a:solidFill>
                <a:prstClr val="black"/>
              </a:solidFill>
              <a:latin typeface="Calibri" panose="020F0502020204030204"/>
              <a:ea typeface="+mn-ea"/>
              <a:cs typeface="+mn-cs"/>
            </a:endParaRPr>
          </a:p>
        </p:txBody>
      </p:sp>
      <p:pic>
        <p:nvPicPr>
          <p:cNvPr id="2" name="Audio 1">
            <a:hlinkClick r:id="" action="ppaction://media"/>
            <a:extLst>
              <a:ext uri="{FF2B5EF4-FFF2-40B4-BE49-F238E27FC236}">
                <a16:creationId xmlns:a16="http://schemas.microsoft.com/office/drawing/2014/main" id="{5E9FC939-CD27-4B67-BA37-4EA6337478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3833382567"/>
      </p:ext>
    </p:extLst>
  </p:cSld>
  <p:clrMapOvr>
    <a:masterClrMapping/>
  </p:clrMapOvr>
  <mc:AlternateContent xmlns:mc="http://schemas.openxmlformats.org/markup-compatibility/2006" xmlns:p14="http://schemas.microsoft.com/office/powerpoint/2010/main">
    <mc:Choice Requires="p14">
      <p:transition spd="slow" p14:dur="2000" advTm="14799"/>
    </mc:Choice>
    <mc:Fallback xmlns="">
      <p:transition spd="slow" advTm="14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510068-D012-432D-88E5-0FEA52BB55EE}"/>
              </a:ext>
            </a:extLst>
          </p:cNvPr>
          <p:cNvPicPr>
            <a:picLocks noChangeAspect="1"/>
          </p:cNvPicPr>
          <p:nvPr/>
        </p:nvPicPr>
        <p:blipFill>
          <a:blip r:embed="rId4"/>
          <a:stretch>
            <a:fillRect/>
          </a:stretch>
        </p:blipFill>
        <p:spPr>
          <a:xfrm>
            <a:off x="518519" y="1064025"/>
            <a:ext cx="3659617" cy="2811689"/>
          </a:xfrm>
          <a:prstGeom prst="rect">
            <a:avLst/>
          </a:prstGeom>
        </p:spPr>
      </p:pic>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Sequence Diagrams: Move Character</a:t>
            </a:r>
          </a:p>
        </p:txBody>
      </p:sp>
      <p:sp>
        <p:nvSpPr>
          <p:cNvPr id="9" name="TextBox 8">
            <a:extLst>
              <a:ext uri="{FF2B5EF4-FFF2-40B4-BE49-F238E27FC236}">
                <a16:creationId xmlns:a16="http://schemas.microsoft.com/office/drawing/2014/main" id="{EE497A43-4B74-46CA-9B6B-5F77DAB9BACF}"/>
              </a:ext>
            </a:extLst>
          </p:cNvPr>
          <p:cNvSpPr txBox="1"/>
          <p:nvPr/>
        </p:nvSpPr>
        <p:spPr>
          <a:xfrm>
            <a:off x="518519" y="811166"/>
            <a:ext cx="8447938" cy="276999"/>
          </a:xfrm>
          <a:prstGeom prst="rect">
            <a:avLst/>
          </a:prstGeom>
          <a:noFill/>
        </p:spPr>
        <p:txBody>
          <a:bodyPr wrap="square" rtlCol="0">
            <a:spAutoFit/>
          </a:bodyPr>
          <a:lstStyle/>
          <a:p>
            <a:pPr defTabSz="685800">
              <a:spcAft>
                <a:spcPts val="600"/>
              </a:spcAft>
              <a:buClrTx/>
            </a:pPr>
            <a:r>
              <a:rPr lang="en-US" sz="1200" b="1" kern="1200" dirty="0">
                <a:solidFill>
                  <a:prstClr val="black"/>
                </a:solidFill>
                <a:latin typeface="Calibri" panose="020F0502020204030204"/>
                <a:ea typeface="+mn-ea"/>
                <a:cs typeface="+mn-cs"/>
              </a:rPr>
              <a:t>Analysis Sequence Diagram:</a:t>
            </a:r>
          </a:p>
        </p:txBody>
      </p:sp>
      <p:sp>
        <p:nvSpPr>
          <p:cNvPr id="37" name="TextBox 36">
            <a:extLst>
              <a:ext uri="{FF2B5EF4-FFF2-40B4-BE49-F238E27FC236}">
                <a16:creationId xmlns:a16="http://schemas.microsoft.com/office/drawing/2014/main" id="{809B5F61-7B73-41EF-8781-FF3A69E4EEF9}"/>
              </a:ext>
            </a:extLst>
          </p:cNvPr>
          <p:cNvSpPr txBox="1"/>
          <p:nvPr/>
        </p:nvSpPr>
        <p:spPr>
          <a:xfrm>
            <a:off x="4249291" y="811166"/>
            <a:ext cx="4791944" cy="4238020"/>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User Actions         System Actions</a:t>
            </a:r>
          </a:p>
          <a:p>
            <a:pPr defTabSz="685800">
              <a:buClrTx/>
            </a:pPr>
            <a:r>
              <a:rPr lang="en-US" sz="1013" b="1" kern="1200" dirty="0">
                <a:solidFill>
                  <a:prstClr val="black"/>
                </a:solidFill>
                <a:latin typeface="Calibri" panose="020F0502020204030204"/>
                <a:ea typeface="+mn-ea"/>
                <a:cs typeface="+mn-cs"/>
              </a:rPr>
              <a:t>1.</a:t>
            </a:r>
            <a:r>
              <a:rPr lang="en-US" sz="1013" kern="1200" dirty="0">
                <a:solidFill>
                  <a:prstClr val="black"/>
                </a:solidFill>
                <a:latin typeface="Calibri" panose="020F0502020204030204"/>
                <a:ea typeface="+mn-ea"/>
                <a:cs typeface="+mn-cs"/>
              </a:rPr>
              <a:t> User presses	     </a:t>
            </a:r>
            <a:r>
              <a:rPr lang="en-US" sz="1013" b="1" kern="1200" dirty="0">
                <a:solidFill>
                  <a:prstClr val="black"/>
                </a:solidFill>
                <a:latin typeface="Calibri" panose="020F0502020204030204"/>
                <a:ea typeface="+mn-ea"/>
                <a:cs typeface="+mn-cs"/>
              </a:rPr>
              <a:t>2.</a:t>
            </a:r>
            <a:r>
              <a:rPr lang="en-US" sz="1013" kern="1200" dirty="0">
                <a:solidFill>
                  <a:prstClr val="black"/>
                </a:solidFill>
                <a:latin typeface="Calibri" panose="020F0502020204030204"/>
                <a:ea typeface="+mn-ea"/>
                <a:cs typeface="+mn-cs"/>
              </a:rPr>
              <a:t> If player enter 	 	  	                </a:t>
            </a:r>
          </a:p>
          <a:p>
            <a:pPr defTabSz="685800">
              <a:buClrTx/>
            </a:pPr>
            <a:r>
              <a:rPr lang="en-US" sz="1013" kern="1200" dirty="0">
                <a:solidFill>
                  <a:prstClr val="black"/>
                </a:solidFill>
                <a:latin typeface="Calibri" panose="020F0502020204030204"/>
                <a:ea typeface="+mn-ea"/>
                <a:cs typeface="+mn-cs"/>
              </a:rPr>
              <a:t>    movement key	          (a) a-key or (b) left arrow key</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2.1.1</a:t>
            </a:r>
            <a:r>
              <a:rPr lang="en-US" sz="1013" kern="1200" dirty="0">
                <a:solidFill>
                  <a:prstClr val="black"/>
                </a:solidFill>
                <a:latin typeface="Calibri" panose="020F0502020204030204"/>
                <a:ea typeface="+mn-ea"/>
                <a:cs typeface="+mn-cs"/>
              </a:rPr>
              <a:t>. The UI sends a message to the message controller</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2.1.2.</a:t>
            </a:r>
            <a:r>
              <a:rPr lang="en-US" sz="1013" kern="1200" dirty="0">
                <a:solidFill>
                  <a:prstClr val="black"/>
                </a:solidFill>
                <a:latin typeface="Calibri" panose="020F0502020204030204"/>
                <a:ea typeface="+mn-ea"/>
                <a:cs typeface="+mn-cs"/>
              </a:rPr>
              <a:t> Message controller sends a call to the game 		                 controller for the character to move left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2.1.3.</a:t>
            </a:r>
            <a:r>
              <a:rPr lang="en-US" sz="1013" kern="1200" dirty="0">
                <a:solidFill>
                  <a:prstClr val="black"/>
                </a:solidFill>
                <a:latin typeface="Calibri" panose="020F0502020204030204"/>
                <a:ea typeface="+mn-ea"/>
                <a:cs typeface="+mn-cs"/>
              </a:rPr>
              <a:t> The game controller moves the player left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a:t>
            </a:r>
            <a:r>
              <a:rPr lang="en-US" sz="1013" kern="1200" dirty="0">
                <a:solidFill>
                  <a:prstClr val="black"/>
                </a:solidFill>
                <a:latin typeface="Calibri" panose="020F0502020204030204"/>
                <a:ea typeface="+mn-ea"/>
                <a:cs typeface="+mn-cs"/>
              </a:rPr>
              <a:t> If player enters</a:t>
            </a:r>
          </a:p>
          <a:p>
            <a:pPr defTabSz="685800">
              <a:buClrTx/>
            </a:pPr>
            <a:r>
              <a:rPr lang="en-US" sz="1013" b="1" kern="1200" dirty="0">
                <a:solidFill>
                  <a:prstClr val="black"/>
                </a:solidFill>
                <a:latin typeface="Calibri" panose="020F0502020204030204"/>
                <a:ea typeface="+mn-ea"/>
                <a:cs typeface="+mn-cs"/>
              </a:rPr>
              <a:t>		          </a:t>
            </a:r>
            <a:r>
              <a:rPr lang="en-US" sz="1013" kern="1200" dirty="0">
                <a:solidFill>
                  <a:prstClr val="black"/>
                </a:solidFill>
                <a:latin typeface="Calibri" panose="020F0502020204030204"/>
                <a:ea typeface="+mn-ea"/>
                <a:cs typeface="+mn-cs"/>
              </a:rPr>
              <a:t>(a) d-key or (b) right arrow key</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2.2.1.</a:t>
            </a:r>
            <a:r>
              <a:rPr lang="en-US" sz="1013" kern="1200" dirty="0">
                <a:solidFill>
                  <a:prstClr val="black"/>
                </a:solidFill>
                <a:latin typeface="Calibri" panose="020F0502020204030204"/>
                <a:ea typeface="+mn-ea"/>
                <a:cs typeface="+mn-cs"/>
              </a:rPr>
              <a:t> The UI sends a message to the message controller</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2.2.2. </a:t>
            </a:r>
            <a:r>
              <a:rPr lang="en-US" sz="1013" kern="1200" dirty="0">
                <a:solidFill>
                  <a:prstClr val="black"/>
                </a:solidFill>
                <a:latin typeface="Calibri" panose="020F0502020204030204"/>
                <a:ea typeface="+mn-ea"/>
                <a:cs typeface="+mn-cs"/>
              </a:rPr>
              <a:t>Message controller sends a call to the game 		                 controller for the character to move right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2.2.3.</a:t>
            </a:r>
            <a:r>
              <a:rPr lang="en-US" sz="1013" kern="1200" dirty="0">
                <a:solidFill>
                  <a:prstClr val="black"/>
                </a:solidFill>
                <a:latin typeface="Calibri" panose="020F0502020204030204"/>
                <a:ea typeface="+mn-ea"/>
                <a:cs typeface="+mn-cs"/>
              </a:rPr>
              <a:t> The game controller moves the player right</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2.3.</a:t>
            </a:r>
            <a:r>
              <a:rPr lang="en-US" sz="1013" kern="1200" dirty="0">
                <a:solidFill>
                  <a:prstClr val="black"/>
                </a:solidFill>
                <a:latin typeface="Calibri" panose="020F0502020204030204"/>
                <a:ea typeface="+mn-ea"/>
                <a:cs typeface="+mn-cs"/>
              </a:rPr>
              <a:t> If player enters</a:t>
            </a:r>
          </a:p>
          <a:p>
            <a:pPr defTabSz="685800">
              <a:buClrTx/>
            </a:pPr>
            <a:r>
              <a:rPr lang="en-US" sz="1013" kern="1200" dirty="0">
                <a:solidFill>
                  <a:prstClr val="black"/>
                </a:solidFill>
                <a:latin typeface="Calibri" panose="020F0502020204030204"/>
                <a:ea typeface="+mn-ea"/>
                <a:cs typeface="+mn-cs"/>
              </a:rPr>
              <a:t>		          (a) w-key or up arrow key</a:t>
            </a:r>
          </a:p>
          <a:p>
            <a:pPr defTabSz="685800">
              <a:buClrTx/>
            </a:pPr>
            <a:r>
              <a:rPr lang="en-US" sz="1013" kern="1200" dirty="0">
                <a:solidFill>
                  <a:prstClr val="black"/>
                </a:solidFill>
                <a:latin typeface="Calibri" panose="020F0502020204030204"/>
                <a:ea typeface="+mn-ea"/>
                <a:cs typeface="+mn-cs"/>
              </a:rPr>
              <a:t>		     </a:t>
            </a:r>
            <a:r>
              <a:rPr lang="en-US" sz="1013" b="1" kern="1200" dirty="0">
                <a:solidFill>
                  <a:prstClr val="black"/>
                </a:solidFill>
                <a:latin typeface="Calibri" panose="020F0502020204030204"/>
                <a:ea typeface="+mn-ea"/>
                <a:cs typeface="+mn-cs"/>
              </a:rPr>
              <a:t>2.3.1</a:t>
            </a:r>
            <a:r>
              <a:rPr lang="en-US" sz="1013" kern="1200" dirty="0">
                <a:solidFill>
                  <a:prstClr val="black"/>
                </a:solidFill>
                <a:latin typeface="Calibri" panose="020F0502020204030204"/>
                <a:ea typeface="+mn-ea"/>
                <a:cs typeface="+mn-cs"/>
              </a:rPr>
              <a:t>. The UI sends a message to the message controller</a:t>
            </a:r>
          </a:p>
          <a:p>
            <a:pPr defTabSz="685800">
              <a:buClrTx/>
            </a:pPr>
            <a:r>
              <a:rPr lang="en-US" sz="1013" b="1" kern="1200" dirty="0">
                <a:solidFill>
                  <a:prstClr val="black"/>
                </a:solidFill>
                <a:latin typeface="Calibri" panose="020F0502020204030204"/>
                <a:ea typeface="+mn-ea"/>
                <a:cs typeface="+mn-cs"/>
              </a:rPr>
              <a:t>		     2.3.2.</a:t>
            </a:r>
            <a:r>
              <a:rPr lang="en-US" sz="1013" kern="1200" dirty="0">
                <a:solidFill>
                  <a:prstClr val="black"/>
                </a:solidFill>
                <a:latin typeface="Calibri" panose="020F0502020204030204"/>
                <a:ea typeface="+mn-ea"/>
                <a:cs typeface="+mn-cs"/>
              </a:rPr>
              <a:t> Message controller sends a call to the game    		                controller for the character to move up</a:t>
            </a:r>
          </a:p>
          <a:p>
            <a:pPr defTabSz="685800">
              <a:buClrTx/>
            </a:pPr>
            <a:r>
              <a:rPr lang="en-US" sz="1013" b="1" kern="1200" dirty="0">
                <a:solidFill>
                  <a:prstClr val="black"/>
                </a:solidFill>
                <a:latin typeface="Calibri" panose="020F0502020204030204"/>
                <a:ea typeface="+mn-ea"/>
                <a:cs typeface="+mn-cs"/>
              </a:rPr>
              <a:t>		     2.3.3.</a:t>
            </a:r>
            <a:r>
              <a:rPr lang="en-US" sz="1013" kern="1200" dirty="0">
                <a:solidFill>
                  <a:prstClr val="black"/>
                </a:solidFill>
                <a:latin typeface="Calibri" panose="020F0502020204030204"/>
                <a:ea typeface="+mn-ea"/>
                <a:cs typeface="+mn-cs"/>
              </a:rPr>
              <a:t> The game controller moves the player up (jump)</a:t>
            </a:r>
          </a:p>
          <a:p>
            <a:pPr defTabSz="685800">
              <a:buClrTx/>
            </a:pPr>
            <a:r>
              <a:rPr lang="en-US" sz="1013" b="1" kern="1200" dirty="0">
                <a:solidFill>
                  <a:prstClr val="black"/>
                </a:solidFill>
                <a:latin typeface="Calibri" panose="020F0502020204030204"/>
                <a:ea typeface="+mn-ea"/>
                <a:cs typeface="+mn-cs"/>
              </a:rPr>
              <a:t>		     2.4. </a:t>
            </a:r>
            <a:r>
              <a:rPr lang="en-US" sz="1013" kern="1200" dirty="0">
                <a:solidFill>
                  <a:prstClr val="black"/>
                </a:solidFill>
                <a:latin typeface="Calibri" panose="020F0502020204030204"/>
                <a:ea typeface="+mn-ea"/>
                <a:cs typeface="+mn-cs"/>
              </a:rPr>
              <a:t>If player enters</a:t>
            </a:r>
          </a:p>
          <a:p>
            <a:pPr defTabSz="685800">
              <a:buClrTx/>
            </a:pPr>
            <a:r>
              <a:rPr lang="en-US" sz="1013" kern="1200" dirty="0">
                <a:solidFill>
                  <a:prstClr val="black"/>
                </a:solidFill>
                <a:latin typeface="Calibri" panose="020F0502020204030204"/>
                <a:ea typeface="+mn-ea"/>
                <a:cs typeface="+mn-cs"/>
              </a:rPr>
              <a:t>		          (a) s-key or (b) down arrow key</a:t>
            </a:r>
          </a:p>
          <a:p>
            <a:pPr defTabSz="685800">
              <a:buClrTx/>
            </a:pPr>
            <a:r>
              <a:rPr lang="en-US" sz="1013" b="1" kern="1200" dirty="0">
                <a:solidFill>
                  <a:prstClr val="black"/>
                </a:solidFill>
                <a:latin typeface="Calibri" panose="020F0502020204030204"/>
                <a:ea typeface="+mn-ea"/>
                <a:cs typeface="+mn-cs"/>
              </a:rPr>
              <a:t>		     2.4.1. </a:t>
            </a:r>
            <a:r>
              <a:rPr lang="en-US" sz="1013" kern="1200" dirty="0">
                <a:solidFill>
                  <a:prstClr val="black"/>
                </a:solidFill>
                <a:latin typeface="Calibri" panose="020F0502020204030204"/>
                <a:ea typeface="+mn-ea"/>
                <a:cs typeface="+mn-cs"/>
              </a:rPr>
              <a:t>The UI sends a message to the message controller</a:t>
            </a:r>
          </a:p>
          <a:p>
            <a:pPr defTabSz="685800">
              <a:buClrTx/>
            </a:pPr>
            <a:r>
              <a:rPr lang="en-US" sz="1013" b="1" kern="1200" dirty="0">
                <a:solidFill>
                  <a:prstClr val="black"/>
                </a:solidFill>
                <a:latin typeface="Calibri" panose="020F0502020204030204"/>
                <a:ea typeface="+mn-ea"/>
                <a:cs typeface="+mn-cs"/>
              </a:rPr>
              <a:t>		     2.4.2. </a:t>
            </a:r>
            <a:r>
              <a:rPr lang="en-US" sz="1013" kern="1200" dirty="0">
                <a:solidFill>
                  <a:prstClr val="black"/>
                </a:solidFill>
                <a:latin typeface="Calibri" panose="020F0502020204030204"/>
                <a:ea typeface="+mn-ea"/>
                <a:cs typeface="+mn-cs"/>
              </a:rPr>
              <a:t>Message controller sends a call to the game 		                 controller for the character to move down</a:t>
            </a:r>
          </a:p>
          <a:p>
            <a:pPr defTabSz="685800">
              <a:buClrTx/>
            </a:pPr>
            <a:r>
              <a:rPr lang="en-US" sz="1013" b="1" kern="1200" dirty="0">
                <a:solidFill>
                  <a:prstClr val="black"/>
                </a:solidFill>
                <a:latin typeface="Calibri" panose="020F0502020204030204"/>
                <a:ea typeface="+mn-ea"/>
                <a:cs typeface="+mn-cs"/>
              </a:rPr>
              <a:t>		     2.4.3. </a:t>
            </a:r>
            <a:r>
              <a:rPr lang="en-US" sz="1013" kern="1200" dirty="0">
                <a:solidFill>
                  <a:prstClr val="black"/>
                </a:solidFill>
                <a:latin typeface="Calibri" panose="020F0502020204030204"/>
                <a:ea typeface="+mn-ea"/>
                <a:cs typeface="+mn-cs"/>
              </a:rPr>
              <a:t>The game controller moves the player down (crouch)</a:t>
            </a:r>
          </a:p>
        </p:txBody>
      </p:sp>
      <p:sp>
        <p:nvSpPr>
          <p:cNvPr id="6" name="TextBox 5">
            <a:extLst>
              <a:ext uri="{FF2B5EF4-FFF2-40B4-BE49-F238E27FC236}">
                <a16:creationId xmlns:a16="http://schemas.microsoft.com/office/drawing/2014/main" id="{3CE337AD-4801-4AAC-AB8C-0857713C9443}"/>
              </a:ext>
            </a:extLst>
          </p:cNvPr>
          <p:cNvSpPr txBox="1"/>
          <p:nvPr/>
        </p:nvSpPr>
        <p:spPr>
          <a:xfrm>
            <a:off x="469002" y="3875714"/>
            <a:ext cx="4894709" cy="1079783"/>
          </a:xfrm>
          <a:prstGeom prst="rect">
            <a:avLst/>
          </a:prstGeom>
          <a:noFill/>
        </p:spPr>
        <p:txBody>
          <a:bodyPr wrap="square" rtlCol="0">
            <a:spAutoFit/>
          </a:bodyPr>
          <a:lstStyle/>
          <a:p>
            <a:pPr defTabSz="685800">
              <a:spcAft>
                <a:spcPts val="450"/>
              </a:spcAft>
              <a:buClrTx/>
            </a:pPr>
            <a:r>
              <a:rPr lang="en-US" sz="1200" b="1" kern="1200" dirty="0">
                <a:solidFill>
                  <a:prstClr val="black"/>
                </a:solidFill>
                <a:latin typeface="Calibri" panose="020F0502020204030204"/>
                <a:ea typeface="+mn-ea"/>
                <a:cs typeface="+mn-cs"/>
              </a:rPr>
              <a:t>Sequence Step Description:</a:t>
            </a:r>
          </a:p>
          <a:p>
            <a:pPr defTabSz="685800">
              <a:buClrTx/>
            </a:pPr>
            <a:r>
              <a:rPr lang="en-US" sz="1200" b="1" kern="1200" dirty="0">
                <a:solidFill>
                  <a:prstClr val="black"/>
                </a:solidFill>
                <a:latin typeface="Calibri" panose="020F0502020204030204"/>
                <a:ea typeface="+mn-ea"/>
                <a:cs typeface="+mn-cs"/>
              </a:rPr>
              <a:t>Title: </a:t>
            </a:r>
            <a:r>
              <a:rPr lang="en-US" sz="1200" kern="1200" dirty="0">
                <a:solidFill>
                  <a:prstClr val="black"/>
                </a:solidFill>
                <a:latin typeface="Calibri" panose="020F0502020204030204"/>
                <a:ea typeface="+mn-ea"/>
                <a:cs typeface="+mn-cs"/>
              </a:rPr>
              <a:t>Move Character</a:t>
            </a:r>
          </a:p>
          <a:p>
            <a:pPr defTabSz="685800">
              <a:buClrTx/>
            </a:pPr>
            <a:r>
              <a:rPr lang="en-US" sz="1200" b="1" kern="1200" dirty="0">
                <a:solidFill>
                  <a:prstClr val="black"/>
                </a:solidFill>
                <a:latin typeface="Calibri" panose="020F0502020204030204"/>
                <a:ea typeface="+mn-ea"/>
                <a:cs typeface="+mn-cs"/>
              </a:rPr>
              <a:t>Actor(s): </a:t>
            </a:r>
            <a:r>
              <a:rPr lang="en-US" sz="1200" kern="1200" dirty="0">
                <a:solidFill>
                  <a:prstClr val="black"/>
                </a:solidFill>
                <a:latin typeface="Calibri" panose="020F0502020204030204"/>
                <a:ea typeface="+mn-ea"/>
                <a:cs typeface="+mn-cs"/>
              </a:rPr>
              <a:t>User</a:t>
            </a:r>
          </a:p>
          <a:p>
            <a:pPr defTabSz="685800">
              <a:buClrTx/>
            </a:pPr>
            <a:r>
              <a:rPr lang="en-US" sz="1200" b="1" kern="1200" dirty="0">
                <a:solidFill>
                  <a:prstClr val="black"/>
                </a:solidFill>
                <a:latin typeface="Calibri" panose="020F0502020204030204"/>
                <a:ea typeface="+mn-ea"/>
                <a:cs typeface="+mn-cs"/>
              </a:rPr>
              <a:t>Precondition: </a:t>
            </a:r>
            <a:r>
              <a:rPr lang="en-US" sz="1200" kern="1200" dirty="0">
                <a:solidFill>
                  <a:prstClr val="black"/>
                </a:solidFill>
                <a:latin typeface="Calibri" panose="020F0502020204030204"/>
                <a:ea typeface="+mn-ea"/>
                <a:cs typeface="+mn-cs"/>
              </a:rPr>
              <a:t>User is in an active play-session, game is not paused.</a:t>
            </a:r>
          </a:p>
          <a:p>
            <a:pPr defTabSz="685800">
              <a:buClrTx/>
            </a:pPr>
            <a:r>
              <a:rPr lang="en-US" sz="1200" b="1" kern="1200" dirty="0">
                <a:solidFill>
                  <a:prstClr val="black"/>
                </a:solidFill>
                <a:latin typeface="Calibri" panose="020F0502020204030204"/>
                <a:ea typeface="+mn-ea"/>
                <a:cs typeface="+mn-cs"/>
              </a:rPr>
              <a:t>Outcome: </a:t>
            </a:r>
            <a:r>
              <a:rPr lang="en-US" sz="1200" kern="1200" dirty="0">
                <a:solidFill>
                  <a:prstClr val="black"/>
                </a:solidFill>
                <a:latin typeface="Calibri" panose="020F0502020204030204"/>
                <a:ea typeface="+mn-ea"/>
                <a:cs typeface="+mn-cs"/>
              </a:rPr>
              <a:t>The character moves in the direction desired by the player.</a:t>
            </a:r>
            <a:endParaRPr lang="en-US" sz="975" kern="1200" dirty="0">
              <a:solidFill>
                <a:prstClr val="black"/>
              </a:solidFill>
              <a:latin typeface="Calibri" panose="020F0502020204030204"/>
              <a:ea typeface="+mn-ea"/>
              <a:cs typeface="+mn-cs"/>
            </a:endParaRPr>
          </a:p>
        </p:txBody>
      </p:sp>
      <p:pic>
        <p:nvPicPr>
          <p:cNvPr id="2" name="Audio 1">
            <a:hlinkClick r:id="" action="ppaction://media"/>
            <a:extLst>
              <a:ext uri="{FF2B5EF4-FFF2-40B4-BE49-F238E27FC236}">
                <a16:creationId xmlns:a16="http://schemas.microsoft.com/office/drawing/2014/main" id="{5F2AE1E5-A801-4E6D-851E-17EE2B4ACC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1908574317"/>
      </p:ext>
    </p:extLst>
  </p:cSld>
  <p:clrMapOvr>
    <a:masterClrMapping/>
  </p:clrMapOvr>
  <mc:AlternateContent xmlns:mc="http://schemas.openxmlformats.org/markup-compatibility/2006" xmlns:p14="http://schemas.microsoft.com/office/powerpoint/2010/main">
    <mc:Choice Requires="p14">
      <p:transition spd="slow" p14:dur="2000" advTm="25429"/>
    </mc:Choice>
    <mc:Fallback xmlns="">
      <p:transition spd="slow" advTm="25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Domain Model</a:t>
            </a:r>
          </a:p>
        </p:txBody>
      </p:sp>
      <p:pic>
        <p:nvPicPr>
          <p:cNvPr id="6" name="Picture 5">
            <a:extLst>
              <a:ext uri="{FF2B5EF4-FFF2-40B4-BE49-F238E27FC236}">
                <a16:creationId xmlns:a16="http://schemas.microsoft.com/office/drawing/2014/main" id="{ED1D9866-E56F-4080-BFE7-C3E5BAD13E2C}"/>
              </a:ext>
            </a:extLst>
          </p:cNvPr>
          <p:cNvPicPr>
            <a:picLocks noChangeAspect="1"/>
          </p:cNvPicPr>
          <p:nvPr/>
        </p:nvPicPr>
        <p:blipFill>
          <a:blip r:embed="rId4"/>
          <a:stretch>
            <a:fillRect/>
          </a:stretch>
        </p:blipFill>
        <p:spPr>
          <a:xfrm>
            <a:off x="833085" y="899720"/>
            <a:ext cx="7874687" cy="3675737"/>
          </a:xfrm>
          <a:prstGeom prst="rect">
            <a:avLst/>
          </a:prstGeom>
        </p:spPr>
      </p:pic>
      <p:pic>
        <p:nvPicPr>
          <p:cNvPr id="7" name="Audio 6">
            <a:hlinkClick r:id="" action="ppaction://media"/>
            <a:extLst>
              <a:ext uri="{FF2B5EF4-FFF2-40B4-BE49-F238E27FC236}">
                <a16:creationId xmlns:a16="http://schemas.microsoft.com/office/drawing/2014/main" id="{E79C35C4-9E21-4EBA-BA65-A5FFD06D288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64178" y="4663678"/>
            <a:ext cx="365522" cy="365522"/>
          </a:xfrm>
          <a:prstGeom prst="rect">
            <a:avLst/>
          </a:prstGeom>
        </p:spPr>
      </p:pic>
    </p:spTree>
    <p:extLst>
      <p:ext uri="{BB962C8B-B14F-4D97-AF65-F5344CB8AC3E}">
        <p14:creationId xmlns:p14="http://schemas.microsoft.com/office/powerpoint/2010/main" val="1126587626"/>
      </p:ext>
    </p:extLst>
  </p:cSld>
  <p:clrMapOvr>
    <a:masterClrMapping/>
  </p:clrMapOvr>
  <mc:AlternateContent xmlns:mc="http://schemas.openxmlformats.org/markup-compatibility/2006" xmlns:p14="http://schemas.microsoft.com/office/powerpoint/2010/main">
    <mc:Choice Requires="p14">
      <p:transition spd="slow" p14:dur="2000" advTm="26644"/>
    </mc:Choice>
    <mc:Fallback xmlns="">
      <p:transition spd="slow" advTm="266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Architecture Design Used</a:t>
            </a:r>
            <a:endParaRPr sz="1100"/>
          </a:p>
        </p:txBody>
      </p:sp>
      <p:sp>
        <p:nvSpPr>
          <p:cNvPr id="252" name="Google Shape;252;p36"/>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pic>
        <p:nvPicPr>
          <p:cNvPr id="253" name="Google Shape;253;p36"/>
          <p:cNvPicPr preferRelativeResize="0"/>
          <p:nvPr/>
        </p:nvPicPr>
        <p:blipFill>
          <a:blip r:embed="rId3">
            <a:alphaModFix/>
          </a:blip>
          <a:stretch>
            <a:fillRect/>
          </a:stretch>
        </p:blipFill>
        <p:spPr>
          <a:xfrm>
            <a:off x="2542425" y="750018"/>
            <a:ext cx="4059160" cy="416340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Design Patterns Used</a:t>
            </a:r>
            <a:endParaRPr sz="1100"/>
          </a:p>
        </p:txBody>
      </p:sp>
      <p:sp>
        <p:nvSpPr>
          <p:cNvPr id="259" name="Google Shape;259;p37"/>
          <p:cNvSpPr txBox="1"/>
          <p:nvPr/>
        </p:nvSpPr>
        <p:spPr>
          <a:xfrm>
            <a:off x="7367625" y="669500"/>
            <a:ext cx="1723800" cy="3222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a:t>
            </a:r>
            <a:endParaRPr sz="1100"/>
          </a:p>
        </p:txBody>
      </p:sp>
      <p:pic>
        <p:nvPicPr>
          <p:cNvPr id="260" name="Google Shape;260;p37"/>
          <p:cNvPicPr preferRelativeResize="0"/>
          <p:nvPr/>
        </p:nvPicPr>
        <p:blipFill>
          <a:blip r:embed="rId3">
            <a:alphaModFix/>
          </a:blip>
          <a:stretch>
            <a:fillRect/>
          </a:stretch>
        </p:blipFill>
        <p:spPr>
          <a:xfrm>
            <a:off x="2001125" y="932500"/>
            <a:ext cx="5199775" cy="3525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dirty="0">
                <a:solidFill>
                  <a:srgbClr val="214221"/>
                </a:solidFill>
              </a:rPr>
              <a:t>Configuration Plans</a:t>
            </a:r>
            <a:endParaRPr sz="1100" dirty="0"/>
          </a:p>
        </p:txBody>
      </p:sp>
      <p:sp>
        <p:nvSpPr>
          <p:cNvPr id="266" name="Google Shape;266;p3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Management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Agile Process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Sprints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Scrum Master, Product Owner, Developer</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3429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Items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ZenHub</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Unity3d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Documentation</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1371600" marR="0" lvl="2"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Discord</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4572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268" name="Google Shape;268;p38"/>
          <p:cNvPicPr preferRelativeResize="0"/>
          <p:nvPr/>
        </p:nvPicPr>
        <p:blipFill>
          <a:blip r:embed="rId9">
            <a:alphaModFix/>
          </a:blip>
          <a:stretch>
            <a:fillRect/>
          </a:stretch>
        </p:blipFill>
        <p:spPr>
          <a:xfrm>
            <a:off x="6282625" y="2193225"/>
            <a:ext cx="2143125" cy="2143125"/>
          </a:xfrm>
          <a:prstGeom prst="rect">
            <a:avLst/>
          </a:prstGeom>
          <a:noFill/>
          <a:ln>
            <a:noFill/>
          </a:ln>
        </p:spPr>
      </p:pic>
      <p:pic>
        <p:nvPicPr>
          <p:cNvPr id="4" name="BurgerBreakout Final Presentation CMP Slide 1_0-53s">
            <a:hlinkClick r:id="" action="ppaction://media"/>
            <a:extLst>
              <a:ext uri="{FF2B5EF4-FFF2-40B4-BE49-F238E27FC236}">
                <a16:creationId xmlns:a16="http://schemas.microsoft.com/office/drawing/2014/main" id="{B8E0D3AB-0390-4EAC-B5B3-4E3A3545746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317369" y="54793"/>
            <a:ext cx="609600" cy="609600"/>
          </a:xfrm>
          <a:prstGeom prst="rect">
            <a:avLst/>
          </a:prstGeom>
        </p:spPr>
      </p:pic>
      <p:pic>
        <p:nvPicPr>
          <p:cNvPr id="6" name="BurgerBreakout Final Presentation CMP Slide 1_53-2-17s">
            <a:hlinkClick r:id="" action="ppaction://media"/>
            <a:extLst>
              <a:ext uri="{FF2B5EF4-FFF2-40B4-BE49-F238E27FC236}">
                <a16:creationId xmlns:a16="http://schemas.microsoft.com/office/drawing/2014/main" id="{D18DF1D5-3DBF-437E-A3C1-A4BE69A00CFF}"/>
              </a:ext>
            </a:extLst>
          </p:cNvPr>
          <p:cNvPicPr>
            <a:picLocks noChangeAspect="1"/>
          </p:cNvPicPr>
          <p:nvPr>
            <a:audioFile r:link="rId3"/>
            <p:extLst>
              <p:ext uri="{DAA4B4D4-6D71-4841-9C94-3DE7FCFB9230}">
                <p14:media xmlns:p14="http://schemas.microsoft.com/office/powerpoint/2010/main" r:embed="rId4">
                  <p14:trim end="14975.102"/>
                </p14:media>
              </p:ext>
            </p:extLst>
          </p:nvPr>
        </p:nvPicPr>
        <p:blipFill>
          <a:blip r:embed="rId10"/>
          <a:stretch>
            <a:fillRect/>
          </a:stretch>
        </p:blipFill>
        <p:spPr>
          <a:xfrm>
            <a:off x="317369" y="709340"/>
            <a:ext cx="609600" cy="609600"/>
          </a:xfrm>
          <a:prstGeom prst="rect">
            <a:avLst/>
          </a:prstGeom>
        </p:spPr>
      </p:pic>
      <p:pic>
        <p:nvPicPr>
          <p:cNvPr id="7" name="BurgerBreakout Final Presentation CMP Slide 1_discord">
            <a:hlinkClick r:id="" action="ppaction://media"/>
            <a:extLst>
              <a:ext uri="{FF2B5EF4-FFF2-40B4-BE49-F238E27FC236}">
                <a16:creationId xmlns:a16="http://schemas.microsoft.com/office/drawing/2014/main" id="{9601E4B3-7BF3-46C2-89F5-906C50F4073B}"/>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343657" y="131166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42000"/>
    </mc:Choice>
    <mc:Fallback xmlns="">
      <p:transition spd="slow" advClick="0" advTm="1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032" fill="hold"/>
                                        <p:tgtEl>
                                          <p:spTgt spid="4"/>
                                        </p:tgtEl>
                                      </p:cBhvr>
                                    </p:cmd>
                                  </p:childTnLst>
                                </p:cTn>
                              </p:par>
                              <p:par>
                                <p:cTn id="7" presetID="1" presetClass="entr" presetSubtype="0" fill="hold" nodeType="withEffect">
                                  <p:stCondLst>
                                    <p:cond delay="0"/>
                                  </p:stCondLst>
                                  <p:childTnLst>
                                    <p:set>
                                      <p:cBhvr>
                                        <p:cTn id="8" dur="1" fill="hold">
                                          <p:stCondLst>
                                            <p:cond delay="0"/>
                                          </p:stCondLst>
                                        </p:cTn>
                                        <p:tgtEl>
                                          <p:spTgt spid="266">
                                            <p:txEl>
                                              <p:pRg st="0" end="0"/>
                                            </p:txEl>
                                          </p:spTgt>
                                        </p:tgtEl>
                                        <p:attrNameLst>
                                          <p:attrName>style.visibility</p:attrName>
                                        </p:attrNameLst>
                                      </p:cBhvr>
                                      <p:to>
                                        <p:strVal val="visible"/>
                                      </p:to>
                                    </p:set>
                                  </p:childTnLst>
                                </p:cTn>
                              </p:par>
                              <p:par>
                                <p:cTn id="9" presetID="1" presetClass="entr" presetSubtype="0" fill="hold" nodeType="withEffect">
                                  <p:stCondLst>
                                    <p:cond delay="13000"/>
                                  </p:stCondLst>
                                  <p:childTnLst>
                                    <p:set>
                                      <p:cBhvr>
                                        <p:cTn id="10" dur="1" fill="hold">
                                          <p:stCondLst>
                                            <p:cond delay="0"/>
                                          </p:stCondLst>
                                        </p:cTn>
                                        <p:tgtEl>
                                          <p:spTgt spid="266">
                                            <p:txEl>
                                              <p:pRg st="1" end="1"/>
                                            </p:txEl>
                                          </p:spTgt>
                                        </p:tgtEl>
                                        <p:attrNameLst>
                                          <p:attrName>style.visibility</p:attrName>
                                        </p:attrNameLst>
                                      </p:cBhvr>
                                      <p:to>
                                        <p:strVal val="visible"/>
                                      </p:to>
                                    </p:set>
                                  </p:childTnLst>
                                </p:cTn>
                              </p:par>
                              <p:par>
                                <p:cTn id="11" presetID="1" presetClass="entr" presetSubtype="0" fill="hold" nodeType="withEffect">
                                  <p:stCondLst>
                                    <p:cond delay="19000"/>
                                  </p:stCondLst>
                                  <p:childTnLst>
                                    <p:set>
                                      <p:cBhvr>
                                        <p:cTn id="12" dur="1" fill="hold">
                                          <p:stCondLst>
                                            <p:cond delay="0"/>
                                          </p:stCondLst>
                                        </p:cTn>
                                        <p:tgtEl>
                                          <p:spTgt spid="266">
                                            <p:txEl>
                                              <p:pRg st="2" end="2"/>
                                            </p:txEl>
                                          </p:spTgt>
                                        </p:tgtEl>
                                        <p:attrNameLst>
                                          <p:attrName>style.visibility</p:attrName>
                                        </p:attrNameLst>
                                      </p:cBhvr>
                                      <p:to>
                                        <p:strVal val="visible"/>
                                      </p:to>
                                    </p:set>
                                  </p:childTnLst>
                                </p:cTn>
                              </p:par>
                              <p:par>
                                <p:cTn id="13" presetID="1" presetClass="entr" presetSubtype="0" fill="hold" nodeType="withEffect">
                                  <p:stCondLst>
                                    <p:cond delay="30000"/>
                                  </p:stCondLst>
                                  <p:childTnLst>
                                    <p:set>
                                      <p:cBhvr>
                                        <p:cTn id="14" dur="1" fill="hold">
                                          <p:stCondLst>
                                            <p:cond delay="0"/>
                                          </p:stCondLst>
                                        </p:cTn>
                                        <p:tgtEl>
                                          <p:spTgt spid="266">
                                            <p:txEl>
                                              <p:pRg st="3" end="3"/>
                                            </p:txEl>
                                          </p:spTgt>
                                        </p:tgtEl>
                                        <p:attrNameLst>
                                          <p:attrName>style.visibility</p:attrName>
                                        </p:attrNameLst>
                                      </p:cBhvr>
                                      <p:to>
                                        <p:strVal val="visible"/>
                                      </p:to>
                                    </p:set>
                                  </p:childTnLst>
                                </p:cTn>
                              </p:par>
                              <p:par>
                                <p:cTn id="15" presetID="1" presetClass="entr" presetSubtype="0" fill="hold" nodeType="withEffect">
                                  <p:stCondLst>
                                    <p:cond delay="52000"/>
                                  </p:stCondLst>
                                  <p:childTnLst>
                                    <p:set>
                                      <p:cBhvr>
                                        <p:cTn id="16" dur="1" fill="hold">
                                          <p:stCondLst>
                                            <p:cond delay="0"/>
                                          </p:stCondLst>
                                        </p:cTn>
                                        <p:tgtEl>
                                          <p:spTgt spid="266">
                                            <p:txEl>
                                              <p:pRg st="4" end="4"/>
                                            </p:txEl>
                                          </p:spTgt>
                                        </p:tgtEl>
                                        <p:attrNameLst>
                                          <p:attrName>style.visibility</p:attrName>
                                        </p:attrNameLst>
                                      </p:cBhvr>
                                      <p:to>
                                        <p:strVal val="visible"/>
                                      </p:to>
                                    </p:set>
                                  </p:childTnLst>
                                </p:cTn>
                              </p:par>
                              <p:par>
                                <p:cTn id="17" presetID="1" presetClass="entr" presetSubtype="0" fill="hold" nodeType="withEffect">
                                  <p:stCondLst>
                                    <p:cond delay="59000"/>
                                  </p:stCondLst>
                                  <p:childTnLst>
                                    <p:set>
                                      <p:cBhvr>
                                        <p:cTn id="18" dur="1" fill="hold">
                                          <p:stCondLst>
                                            <p:cond delay="0"/>
                                          </p:stCondLst>
                                        </p:cTn>
                                        <p:tgtEl>
                                          <p:spTgt spid="266">
                                            <p:txEl>
                                              <p:pRg st="6" end="6"/>
                                            </p:txEl>
                                          </p:spTgt>
                                        </p:tgtEl>
                                        <p:attrNameLst>
                                          <p:attrName>style.visibility</p:attrName>
                                        </p:attrNameLst>
                                      </p:cBhvr>
                                      <p:to>
                                        <p:strVal val="visible"/>
                                      </p:to>
                                    </p:set>
                                  </p:childTnLst>
                                </p:cTn>
                              </p:par>
                            </p:childTnLst>
                          </p:cTn>
                        </p:par>
                        <p:par>
                          <p:cTn id="19" fill="hold">
                            <p:stCondLst>
                              <p:cond delay="59000"/>
                            </p:stCondLst>
                            <p:childTnLst>
                              <p:par>
                                <p:cTn id="20" presetID="1" presetClass="mediacall" presetSubtype="0" fill="hold" nodeType="afterEffect">
                                  <p:stCondLst>
                                    <p:cond delay="0"/>
                                  </p:stCondLst>
                                  <p:childTnLst>
                                    <p:cmd type="call" cmd="playFrom(0.0)">
                                      <p:cBhvr>
                                        <p:cTn id="21" dur="59500" fill="hold"/>
                                        <p:tgtEl>
                                          <p:spTgt spid="6"/>
                                        </p:tgtEl>
                                      </p:cBhvr>
                                    </p:cmd>
                                  </p:childTnLst>
                                </p:cTn>
                              </p:par>
                              <p:par>
                                <p:cTn id="22" presetID="1" presetClass="entr" presetSubtype="0" fill="hold" nodeType="withEffect">
                                  <p:stCondLst>
                                    <p:cond delay="5000"/>
                                  </p:stCondLst>
                                  <p:childTnLst>
                                    <p:set>
                                      <p:cBhvr>
                                        <p:cTn id="23" dur="1" fill="hold">
                                          <p:stCondLst>
                                            <p:cond delay="0"/>
                                          </p:stCondLst>
                                        </p:cTn>
                                        <p:tgtEl>
                                          <p:spTgt spid="266">
                                            <p:txEl>
                                              <p:pRg st="7" end="7"/>
                                            </p:txEl>
                                          </p:spTgt>
                                        </p:tgtEl>
                                        <p:attrNameLst>
                                          <p:attrName>style.visibility</p:attrName>
                                        </p:attrNameLst>
                                      </p:cBhvr>
                                      <p:to>
                                        <p:strVal val="visible"/>
                                      </p:to>
                                    </p:set>
                                  </p:childTnLst>
                                </p:cTn>
                              </p:par>
                              <p:par>
                                <p:cTn id="24" presetID="1" presetClass="entr" presetSubtype="0" fill="hold" nodeType="withEffect">
                                  <p:stCondLst>
                                    <p:cond delay="10500"/>
                                  </p:stCondLst>
                                  <p:childTnLst>
                                    <p:set>
                                      <p:cBhvr>
                                        <p:cTn id="25" dur="1" fill="hold">
                                          <p:stCondLst>
                                            <p:cond delay="0"/>
                                          </p:stCondLst>
                                        </p:cTn>
                                        <p:tgtEl>
                                          <p:spTgt spid="266">
                                            <p:txEl>
                                              <p:pRg st="8" end="8"/>
                                            </p:txEl>
                                          </p:spTgt>
                                        </p:tgtEl>
                                        <p:attrNameLst>
                                          <p:attrName>style.visibility</p:attrName>
                                        </p:attrNameLst>
                                      </p:cBhvr>
                                      <p:to>
                                        <p:strVal val="visible"/>
                                      </p:to>
                                    </p:set>
                                  </p:childTnLst>
                                </p:cTn>
                              </p:par>
                              <p:par>
                                <p:cTn id="26" presetID="1" presetClass="entr" presetSubtype="0" fill="hold" nodeType="withEffect">
                                  <p:stCondLst>
                                    <p:cond delay="22000"/>
                                  </p:stCondLst>
                                  <p:childTnLst>
                                    <p:set>
                                      <p:cBhvr>
                                        <p:cTn id="27" dur="1" fill="hold">
                                          <p:stCondLst>
                                            <p:cond delay="0"/>
                                          </p:stCondLst>
                                        </p:cTn>
                                        <p:tgtEl>
                                          <p:spTgt spid="266">
                                            <p:txEl>
                                              <p:pRg st="9" end="9"/>
                                            </p:txEl>
                                          </p:spTgt>
                                        </p:tgtEl>
                                        <p:attrNameLst>
                                          <p:attrName>style.visibility</p:attrName>
                                        </p:attrNameLst>
                                      </p:cBhvr>
                                      <p:to>
                                        <p:strVal val="visible"/>
                                      </p:to>
                                    </p:set>
                                  </p:childTnLst>
                                </p:cTn>
                              </p:par>
                              <p:par>
                                <p:cTn id="28" presetID="1" presetClass="entr" presetSubtype="0" fill="hold" nodeType="withEffect">
                                  <p:stCondLst>
                                    <p:cond delay="29000"/>
                                  </p:stCondLst>
                                  <p:childTnLst>
                                    <p:set>
                                      <p:cBhvr>
                                        <p:cTn id="29" dur="1" fill="hold">
                                          <p:stCondLst>
                                            <p:cond delay="0"/>
                                          </p:stCondLst>
                                        </p:cTn>
                                        <p:tgtEl>
                                          <p:spTgt spid="266">
                                            <p:txEl>
                                              <p:pRg st="10" end="10"/>
                                            </p:txEl>
                                          </p:spTgt>
                                        </p:tgtEl>
                                        <p:attrNameLst>
                                          <p:attrName>style.visibility</p:attrName>
                                        </p:attrNameLst>
                                      </p:cBhvr>
                                      <p:to>
                                        <p:strVal val="visible"/>
                                      </p:to>
                                    </p:set>
                                  </p:childTnLst>
                                </p:cTn>
                              </p:par>
                              <p:par>
                                <p:cTn id="30" presetID="1" presetClass="entr" presetSubtype="0" fill="hold" nodeType="withEffect">
                                  <p:stCondLst>
                                    <p:cond delay="52000"/>
                                  </p:stCondLst>
                                  <p:childTnLst>
                                    <p:set>
                                      <p:cBhvr>
                                        <p:cTn id="31" dur="1" fill="hold">
                                          <p:stCondLst>
                                            <p:cond delay="0"/>
                                          </p:stCondLst>
                                        </p:cTn>
                                        <p:tgtEl>
                                          <p:spTgt spid="266">
                                            <p:txEl>
                                              <p:pRg st="11" end="11"/>
                                            </p:txEl>
                                          </p:spTgt>
                                        </p:tgtEl>
                                        <p:attrNameLst>
                                          <p:attrName>style.visibility</p:attrName>
                                        </p:attrNameLst>
                                      </p:cBhvr>
                                      <p:to>
                                        <p:strVal val="visible"/>
                                      </p:to>
                                    </p:set>
                                  </p:childTnLst>
                                </p:cTn>
                              </p:par>
                            </p:childTnLst>
                          </p:cTn>
                        </p:par>
                        <p:par>
                          <p:cTn id="32" fill="hold">
                            <p:stCondLst>
                              <p:cond delay="118500"/>
                            </p:stCondLst>
                            <p:childTnLst>
                              <p:par>
                                <p:cTn id="33" presetID="1" presetClass="mediacall" presetSubtype="0" fill="hold" nodeType="afterEffect">
                                  <p:stCondLst>
                                    <p:cond delay="0"/>
                                  </p:stCondLst>
                                  <p:childTnLst>
                                    <p:cmd type="call" cmd="playFrom(0.0)">
                                      <p:cBhvr>
                                        <p:cTn id="34" dur="15386" fill="hold"/>
                                        <p:tgtEl>
                                          <p:spTgt spid="7"/>
                                        </p:tgtEl>
                                      </p:cBhvr>
                                    </p:cmd>
                                  </p:childTnLst>
                                </p:cTn>
                              </p:par>
                              <p:par>
                                <p:cTn id="35" presetID="1" presetClass="entr" presetSubtype="0" fill="hold" nodeType="withEffect">
                                  <p:stCondLst>
                                    <p:cond delay="6000"/>
                                  </p:stCondLst>
                                  <p:childTnLst>
                                    <p:set>
                                      <p:cBhvr>
                                        <p:cTn id="36" dur="1" fill="hold">
                                          <p:stCondLst>
                                            <p:cond delay="0"/>
                                          </p:stCondLst>
                                        </p:cTn>
                                        <p:tgtEl>
                                          <p:spTgt spid="26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7" fill="hold" display="0">
                  <p:stCondLst>
                    <p:cond delay="indefinite"/>
                  </p:stCondLst>
                  <p:endCondLst>
                    <p:cond evt="onStopAudio" delay="0">
                      <p:tgtEl>
                        <p:sldTgt/>
                      </p:tgtEl>
                    </p:cond>
                  </p:endCondLst>
                </p:cTn>
                <p:tgtEl>
                  <p:spTgt spid="4"/>
                </p:tgtEl>
              </p:cMediaNode>
            </p:audio>
            <p:audio>
              <p:cMediaNode vol="80000" showWhenStopped="0">
                <p:cTn id="38" fill="hold" display="0">
                  <p:stCondLst>
                    <p:cond delay="indefinite"/>
                  </p:stCondLst>
                  <p:endCondLst>
                    <p:cond evt="onStopAudio" delay="0">
                      <p:tgtEl>
                        <p:sldTgt/>
                      </p:tgtEl>
                    </p:cond>
                  </p:endCondLst>
                </p:cTn>
                <p:tgtEl>
                  <p:spTgt spid="6"/>
                </p:tgtEl>
              </p:cMediaNode>
            </p:audio>
            <p:audio>
              <p:cMediaNode vol="80000" showWhenStopped="0">
                <p:cTn id="39"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US" sz="3000" b="1" dirty="0">
                <a:solidFill>
                  <a:srgbClr val="214221"/>
                </a:solidFill>
              </a:rPr>
              <a:t>Configuration Plans</a:t>
            </a:r>
            <a:endParaRPr sz="1100" dirty="0"/>
          </a:p>
        </p:txBody>
      </p:sp>
      <p:sp>
        <p:nvSpPr>
          <p:cNvPr id="274" name="Google Shape;274;p3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Activities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Configuration Control</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Status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Evaluation &amp; Release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Schedule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Release &amp; Deliverable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Resources</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Unity Engine</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1" indent="-342900" algn="l" defTabSz="914400" rtl="0" eaLnBrk="1" fontAlgn="auto" latinLnBrk="0" hangingPunct="1">
              <a:lnSpc>
                <a:spcPct val="100000"/>
              </a:lnSpc>
              <a:spcBef>
                <a:spcPts val="0"/>
              </a:spcBef>
              <a:spcAft>
                <a:spcPts val="0"/>
              </a:spcAft>
              <a:buClr>
                <a:srgbClr val="000000"/>
              </a:buClr>
              <a:buSzPts val="1800"/>
              <a:buFont typeface="Calibri"/>
              <a:buChar char="○"/>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Git</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91440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a:p>
            <a:pPr marL="254000" marR="0" lvl="0" indent="-254000" algn="l" defTabSz="914400" rtl="0" eaLnBrk="1" fontAlgn="auto" latinLnBrk="0" hangingPunct="1">
              <a:lnSpc>
                <a:spcPct val="100000"/>
              </a:lnSpc>
              <a:spcBef>
                <a:spcPts val="0"/>
              </a:spcBef>
              <a:spcAft>
                <a:spcPts val="0"/>
              </a:spcAft>
              <a:buClr>
                <a:srgbClr val="000000"/>
              </a:buClr>
              <a:buSzPts val="1800"/>
              <a:buFont typeface="Courier New"/>
              <a:buChar char="o"/>
              <a:tabLst/>
              <a:defRPr/>
            </a:pPr>
            <a:r>
              <a:rPr kumimoji="0" lang="en" sz="1800" b="0" i="0" u="none" strike="noStrike" kern="0" cap="none" spc="0" normalizeH="0" baseline="0" noProof="0" dirty="0">
                <a:ln>
                  <a:noFill/>
                </a:ln>
                <a:solidFill>
                  <a:srgbClr val="000000"/>
                </a:solidFill>
                <a:effectLst/>
                <a:uLnTx/>
                <a:uFillTx/>
                <a:latin typeface="Calibri"/>
                <a:ea typeface="Calibri"/>
                <a:cs typeface="Calibri"/>
                <a:sym typeface="Calibri"/>
              </a:rPr>
              <a:t>Maintenance </a:t>
            </a: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276" name="Google Shape;276;p39"/>
          <p:cNvPicPr preferRelativeResize="0"/>
          <p:nvPr/>
        </p:nvPicPr>
        <p:blipFill>
          <a:blip r:embed="rId9">
            <a:alphaModFix/>
          </a:blip>
          <a:stretch>
            <a:fillRect/>
          </a:stretch>
        </p:blipFill>
        <p:spPr>
          <a:xfrm>
            <a:off x="3945000" y="2374452"/>
            <a:ext cx="4035649" cy="2769050"/>
          </a:xfrm>
          <a:prstGeom prst="rect">
            <a:avLst/>
          </a:prstGeom>
          <a:noFill/>
          <a:ln>
            <a:noFill/>
          </a:ln>
        </p:spPr>
      </p:pic>
      <p:pic>
        <p:nvPicPr>
          <p:cNvPr id="2" name="BurgerBreakout Final Presentation CMP Slide 2_1">
            <a:hlinkClick r:id="" action="ppaction://media"/>
            <a:extLst>
              <a:ext uri="{FF2B5EF4-FFF2-40B4-BE49-F238E27FC236}">
                <a16:creationId xmlns:a16="http://schemas.microsoft.com/office/drawing/2014/main" id="{A60CF74E-58F8-4CC8-B041-36018106C33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232528" y="0"/>
            <a:ext cx="609600" cy="609600"/>
          </a:xfrm>
          <a:prstGeom prst="rect">
            <a:avLst/>
          </a:prstGeom>
        </p:spPr>
      </p:pic>
      <p:pic>
        <p:nvPicPr>
          <p:cNvPr id="3" name="BurgerBreakout Final Presentation CMP Slide 2_2">
            <a:hlinkClick r:id="" action="ppaction://media"/>
            <a:extLst>
              <a:ext uri="{FF2B5EF4-FFF2-40B4-BE49-F238E27FC236}">
                <a16:creationId xmlns:a16="http://schemas.microsoft.com/office/drawing/2014/main" id="{2A094D04-95CE-4C53-A115-3D4F1F3687B2}"/>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270235" y="615996"/>
            <a:ext cx="609600" cy="609600"/>
          </a:xfrm>
          <a:prstGeom prst="rect">
            <a:avLst/>
          </a:prstGeom>
        </p:spPr>
      </p:pic>
      <p:pic>
        <p:nvPicPr>
          <p:cNvPr id="4" name="BurgerBreakout Final Presentation CMP Slide 2_3">
            <a:hlinkClick r:id="" action="ppaction://media"/>
            <a:extLst>
              <a:ext uri="{FF2B5EF4-FFF2-40B4-BE49-F238E27FC236}">
                <a16:creationId xmlns:a16="http://schemas.microsoft.com/office/drawing/2014/main" id="{73D6CF8F-0537-439E-8838-F9EAF207E393}"/>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270235" y="123199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45000"/>
    </mc:Choice>
    <mc:Fallback xmlns="">
      <p:transition spd="slow" advClick="0" advTm="14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1043" fill="hold"/>
                                        <p:tgtEl>
                                          <p:spTgt spid="2"/>
                                        </p:tgtEl>
                                      </p:cBhvr>
                                    </p:cmd>
                                  </p:childTnLst>
                                </p:cTn>
                              </p:par>
                              <p:par>
                                <p:cTn id="7" presetID="1" presetClass="entr" presetSubtype="0" fill="hold" nodeType="withEffect">
                                  <p:stCondLst>
                                    <p:cond delay="0"/>
                                  </p:stCondLst>
                                  <p:childTnLst>
                                    <p:set>
                                      <p:cBhvr>
                                        <p:cTn id="8" dur="1" fill="hold">
                                          <p:stCondLst>
                                            <p:cond delay="0"/>
                                          </p:stCondLst>
                                        </p:cTn>
                                        <p:tgtEl>
                                          <p:spTgt spid="274">
                                            <p:txEl>
                                              <p:pRg st="0" end="0"/>
                                            </p:txEl>
                                          </p:spTgt>
                                        </p:tgtEl>
                                        <p:attrNameLst>
                                          <p:attrName>style.visibility</p:attrName>
                                        </p:attrNameLst>
                                      </p:cBhvr>
                                      <p:to>
                                        <p:strVal val="visible"/>
                                      </p:to>
                                    </p:set>
                                  </p:childTnLst>
                                </p:cTn>
                              </p:par>
                              <p:par>
                                <p:cTn id="9" presetID="1" presetClass="entr" presetSubtype="0" fill="hold" nodeType="withEffect">
                                  <p:stCondLst>
                                    <p:cond delay="10000"/>
                                  </p:stCondLst>
                                  <p:childTnLst>
                                    <p:set>
                                      <p:cBhvr>
                                        <p:cTn id="10" dur="1" fill="hold">
                                          <p:stCondLst>
                                            <p:cond delay="0"/>
                                          </p:stCondLst>
                                        </p:cTn>
                                        <p:tgtEl>
                                          <p:spTgt spid="274">
                                            <p:txEl>
                                              <p:pRg st="1" end="1"/>
                                            </p:txEl>
                                          </p:spTgt>
                                        </p:tgtEl>
                                        <p:attrNameLst>
                                          <p:attrName>style.visibility</p:attrName>
                                        </p:attrNameLst>
                                      </p:cBhvr>
                                      <p:to>
                                        <p:strVal val="visible"/>
                                      </p:to>
                                    </p:set>
                                  </p:childTnLst>
                                </p:cTn>
                              </p:par>
                              <p:par>
                                <p:cTn id="11" presetID="1" presetClass="entr" presetSubtype="0" fill="hold" nodeType="withEffect">
                                  <p:stCondLst>
                                    <p:cond delay="38000"/>
                                  </p:stCondLst>
                                  <p:childTnLst>
                                    <p:set>
                                      <p:cBhvr>
                                        <p:cTn id="12" dur="1" fill="hold">
                                          <p:stCondLst>
                                            <p:cond delay="0"/>
                                          </p:stCondLst>
                                        </p:cTn>
                                        <p:tgtEl>
                                          <p:spTgt spid="274">
                                            <p:txEl>
                                              <p:pRg st="2" end="2"/>
                                            </p:txEl>
                                          </p:spTgt>
                                        </p:tgtEl>
                                        <p:attrNameLst>
                                          <p:attrName>style.visibility</p:attrName>
                                        </p:attrNameLst>
                                      </p:cBhvr>
                                      <p:to>
                                        <p:strVal val="visible"/>
                                      </p:to>
                                    </p:set>
                                  </p:childTnLst>
                                </p:cTn>
                              </p:par>
                            </p:childTnLst>
                          </p:cTn>
                        </p:par>
                        <p:par>
                          <p:cTn id="13" fill="hold">
                            <p:stCondLst>
                              <p:cond delay="51043"/>
                            </p:stCondLst>
                            <p:childTnLst>
                              <p:par>
                                <p:cTn id="14" presetID="1" presetClass="mediacall" presetSubtype="0" fill="hold" nodeType="afterEffect">
                                  <p:stCondLst>
                                    <p:cond delay="0"/>
                                  </p:stCondLst>
                                  <p:childTnLst>
                                    <p:cmd type="call" cmd="playFrom(0.0)">
                                      <p:cBhvr>
                                        <p:cTn id="15" dur="54047" fill="hold"/>
                                        <p:tgtEl>
                                          <p:spTgt spid="3"/>
                                        </p:tgtEl>
                                      </p:cBhvr>
                                    </p:cmd>
                                  </p:childTnLst>
                                </p:cTn>
                              </p:par>
                              <p:par>
                                <p:cTn id="16" presetID="1" presetClass="entr" presetSubtype="0" fill="hold" nodeType="withEffect">
                                  <p:stCondLst>
                                    <p:cond delay="7000"/>
                                  </p:stCondLst>
                                  <p:childTnLst>
                                    <p:set>
                                      <p:cBhvr>
                                        <p:cTn id="17" dur="1" fill="hold">
                                          <p:stCondLst>
                                            <p:cond delay="0"/>
                                          </p:stCondLst>
                                        </p:cTn>
                                        <p:tgtEl>
                                          <p:spTgt spid="274">
                                            <p:txEl>
                                              <p:pRg st="3" end="3"/>
                                            </p:txEl>
                                          </p:spTgt>
                                        </p:tgtEl>
                                        <p:attrNameLst>
                                          <p:attrName>style.visibility</p:attrName>
                                        </p:attrNameLst>
                                      </p:cBhvr>
                                      <p:to>
                                        <p:strVal val="visible"/>
                                      </p:to>
                                    </p:set>
                                  </p:childTnLst>
                                </p:cTn>
                              </p:par>
                              <p:par>
                                <p:cTn id="18" presetID="1" presetClass="entr" presetSubtype="0" fill="hold" nodeType="withEffect">
                                  <p:stCondLst>
                                    <p:cond delay="15000"/>
                                  </p:stCondLst>
                                  <p:childTnLst>
                                    <p:set>
                                      <p:cBhvr>
                                        <p:cTn id="19" dur="1" fill="hold">
                                          <p:stCondLst>
                                            <p:cond delay="0"/>
                                          </p:stCondLst>
                                        </p:cTn>
                                        <p:tgtEl>
                                          <p:spTgt spid="274">
                                            <p:txEl>
                                              <p:pRg st="5" end="5"/>
                                            </p:txEl>
                                          </p:spTgt>
                                        </p:tgtEl>
                                        <p:attrNameLst>
                                          <p:attrName>style.visibility</p:attrName>
                                        </p:attrNameLst>
                                      </p:cBhvr>
                                      <p:to>
                                        <p:strVal val="visible"/>
                                      </p:to>
                                    </p:set>
                                  </p:childTnLst>
                                </p:cTn>
                              </p:par>
                              <p:par>
                                <p:cTn id="20" presetID="1" presetClass="entr" presetSubtype="0" fill="hold" nodeType="withEffect">
                                  <p:stCondLst>
                                    <p:cond delay="23000"/>
                                  </p:stCondLst>
                                  <p:childTnLst>
                                    <p:set>
                                      <p:cBhvr>
                                        <p:cTn id="21" dur="1" fill="hold">
                                          <p:stCondLst>
                                            <p:cond delay="0"/>
                                          </p:stCondLst>
                                        </p:cTn>
                                        <p:tgtEl>
                                          <p:spTgt spid="274">
                                            <p:txEl>
                                              <p:pRg st="6" end="6"/>
                                            </p:txEl>
                                          </p:spTgt>
                                        </p:tgtEl>
                                        <p:attrNameLst>
                                          <p:attrName>style.visibility</p:attrName>
                                        </p:attrNameLst>
                                      </p:cBhvr>
                                      <p:to>
                                        <p:strVal val="visible"/>
                                      </p:to>
                                    </p:set>
                                  </p:childTnLst>
                                </p:cTn>
                              </p:par>
                              <p:par>
                                <p:cTn id="22" presetID="1" presetClass="entr" presetSubtype="0" fill="hold" nodeType="withEffect">
                                  <p:stCondLst>
                                    <p:cond delay="34000"/>
                                  </p:stCondLst>
                                  <p:childTnLst>
                                    <p:set>
                                      <p:cBhvr>
                                        <p:cTn id="23" dur="1" fill="hold">
                                          <p:stCondLst>
                                            <p:cond delay="0"/>
                                          </p:stCondLst>
                                        </p:cTn>
                                        <p:tgtEl>
                                          <p:spTgt spid="274">
                                            <p:txEl>
                                              <p:pRg st="8" end="8"/>
                                            </p:txEl>
                                          </p:spTgt>
                                        </p:tgtEl>
                                        <p:attrNameLst>
                                          <p:attrName>style.visibility</p:attrName>
                                        </p:attrNameLst>
                                      </p:cBhvr>
                                      <p:to>
                                        <p:strVal val="visible"/>
                                      </p:to>
                                    </p:set>
                                  </p:childTnLst>
                                </p:cTn>
                              </p:par>
                              <p:par>
                                <p:cTn id="24" presetID="1" presetClass="entr" presetSubtype="0" fill="hold" nodeType="withEffect">
                                  <p:stCondLst>
                                    <p:cond delay="41000"/>
                                  </p:stCondLst>
                                  <p:childTnLst>
                                    <p:set>
                                      <p:cBhvr>
                                        <p:cTn id="25" dur="1" fill="hold">
                                          <p:stCondLst>
                                            <p:cond delay="0"/>
                                          </p:stCondLst>
                                        </p:cTn>
                                        <p:tgtEl>
                                          <p:spTgt spid="274">
                                            <p:txEl>
                                              <p:pRg st="9" end="9"/>
                                            </p:txEl>
                                          </p:spTgt>
                                        </p:tgtEl>
                                        <p:attrNameLst>
                                          <p:attrName>style.visibility</p:attrName>
                                        </p:attrNameLst>
                                      </p:cBhvr>
                                      <p:to>
                                        <p:strVal val="visible"/>
                                      </p:to>
                                    </p:set>
                                  </p:childTnLst>
                                </p:cTn>
                              </p:par>
                              <p:par>
                                <p:cTn id="26" presetID="1" presetClass="entr" presetSubtype="0" fill="hold" nodeType="withEffect">
                                  <p:stCondLst>
                                    <p:cond delay="44000"/>
                                  </p:stCondLst>
                                  <p:childTnLst>
                                    <p:set>
                                      <p:cBhvr>
                                        <p:cTn id="27" dur="1" fill="hold">
                                          <p:stCondLst>
                                            <p:cond delay="0"/>
                                          </p:stCondLst>
                                        </p:cTn>
                                        <p:tgtEl>
                                          <p:spTgt spid="274">
                                            <p:txEl>
                                              <p:pRg st="10" end="10"/>
                                            </p:txEl>
                                          </p:spTgt>
                                        </p:tgtEl>
                                        <p:attrNameLst>
                                          <p:attrName>style.visibility</p:attrName>
                                        </p:attrNameLst>
                                      </p:cBhvr>
                                      <p:to>
                                        <p:strVal val="visible"/>
                                      </p:to>
                                    </p:set>
                                  </p:childTnLst>
                                </p:cTn>
                              </p:par>
                            </p:childTnLst>
                          </p:cTn>
                        </p:par>
                        <p:par>
                          <p:cTn id="28" fill="hold">
                            <p:stCondLst>
                              <p:cond delay="105090"/>
                            </p:stCondLst>
                            <p:childTnLst>
                              <p:par>
                                <p:cTn id="29" presetID="1" presetClass="mediacall" presetSubtype="0" fill="hold" nodeType="afterEffect">
                                  <p:stCondLst>
                                    <p:cond delay="0"/>
                                  </p:stCondLst>
                                  <p:childTnLst>
                                    <p:cmd type="call" cmd="playFrom(0.0)">
                                      <p:cBhvr>
                                        <p:cTn id="30" dur="37172" fill="hold"/>
                                        <p:tgtEl>
                                          <p:spTgt spid="4"/>
                                        </p:tgtEl>
                                      </p:cBhvr>
                                    </p:cmd>
                                  </p:childTnLst>
                                </p:cTn>
                              </p:par>
                              <p:par>
                                <p:cTn id="31" presetID="1" presetClass="entr" presetSubtype="0" fill="hold" nodeType="withEffect">
                                  <p:stCondLst>
                                    <p:cond delay="6000"/>
                                  </p:stCondLst>
                                  <p:childTnLst>
                                    <p:set>
                                      <p:cBhvr>
                                        <p:cTn id="32" dur="1" fill="hold">
                                          <p:stCondLst>
                                            <p:cond delay="0"/>
                                          </p:stCondLst>
                                        </p:cTn>
                                        <p:tgtEl>
                                          <p:spTgt spid="27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3" fill="hold" display="0">
                  <p:stCondLst>
                    <p:cond delay="indefinite"/>
                  </p:stCondLst>
                  <p:endCondLst>
                    <p:cond evt="onStopAudio" delay="0">
                      <p:tgtEl>
                        <p:sldTgt/>
                      </p:tgtEl>
                    </p:cond>
                  </p:endCondLst>
                </p:cTn>
                <p:tgtEl>
                  <p:spTgt spid="2"/>
                </p:tgtEl>
              </p:cMediaNode>
            </p:audio>
            <p:audio>
              <p:cMediaNode vol="80000" showWhenStopped="0">
                <p:cTn id="34" fill="hold" display="0">
                  <p:stCondLst>
                    <p:cond delay="indefinite"/>
                  </p:stCondLst>
                  <p:endCondLst>
                    <p:cond evt="onStopAudio" delay="0">
                      <p:tgtEl>
                        <p:sldTgt/>
                      </p:tgtEl>
                    </p:cond>
                  </p:endCondLst>
                </p:cTn>
                <p:tgtEl>
                  <p:spTgt spid="3"/>
                </p:tgtEl>
              </p:cMediaNode>
            </p:audio>
            <p:audio>
              <p:cMediaNode vol="80000" showWhenStopped="0">
                <p:cTn id="35"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Summary of Test Plan, Test Cases and Results</a:t>
            </a:r>
            <a:endParaRPr sz="1100"/>
          </a:p>
        </p:txBody>
      </p:sp>
      <p:sp>
        <p:nvSpPr>
          <p:cNvPr id="273" name="Google Shape;273;p3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274" name="Google Shape;274;p39"/>
          <p:cNvSpPr txBox="1"/>
          <p:nvPr/>
        </p:nvSpPr>
        <p:spPr>
          <a:xfrm>
            <a:off x="7367632" y="669500"/>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(2-4 slides)</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0"/>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a:t>
            </a:r>
            <a:endParaRPr sz="1100"/>
          </a:p>
        </p:txBody>
      </p:sp>
      <p:sp>
        <p:nvSpPr>
          <p:cNvPr id="280" name="Google Shape;280;p40"/>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Good: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Comical, eccentric art style</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Enjoyable, but needs more content.</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Players compared the game to Mario and Sonic, with a fun theme.</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and character controls.</a:t>
            </a: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54" name="Google Shape;154;p24"/>
          <p:cNvSpPr txBox="1"/>
          <p:nvPr/>
        </p:nvSpPr>
        <p:spPr>
          <a:xfrm>
            <a:off x="856519"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2D Side Scroller</a:t>
            </a:r>
            <a:endParaRPr sz="1100"/>
          </a:p>
          <a:p>
            <a:pPr marL="215900" marR="0" lvl="0" indent="-215900" algn="l" rtl="0">
              <a:spcBef>
                <a:spcPts val="0"/>
              </a:spcBef>
              <a:spcAft>
                <a:spcPts val="0"/>
              </a:spcAft>
              <a:buClr>
                <a:schemeClr val="dk1"/>
              </a:buClr>
              <a:buSzPts val="1800"/>
              <a:buFont typeface="Courier New"/>
              <a:buChar char="o"/>
            </a:pPr>
            <a:r>
              <a:rPr lang="en" sz="1800" b="0" i="0" u="none" strike="noStrike" cap="none">
                <a:solidFill>
                  <a:schemeClr val="dk1"/>
                </a:solidFill>
                <a:latin typeface="Calibri"/>
                <a:ea typeface="Calibri"/>
                <a:cs typeface="Calibri"/>
                <a:sym typeface="Calibri"/>
              </a:rPr>
              <a:t>Featuring running, jumping, and fighting</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Uses traditional controls to move the character around for familiarity</a:t>
            </a:r>
            <a:endParaRPr sz="1800">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Fun gameplay with mesmerizing visuals</a:t>
            </a:r>
            <a:endParaRPr sz="1800">
              <a:solidFill>
                <a:schemeClr val="dk1"/>
              </a:solidFill>
              <a:latin typeface="Calibri"/>
              <a:ea typeface="Calibri"/>
              <a:cs typeface="Calibri"/>
              <a:sym typeface="Calibri"/>
            </a:endParaRPr>
          </a:p>
        </p:txBody>
      </p:sp>
      <p:sp>
        <p:nvSpPr>
          <p:cNvPr id="155" name="Google Shape;155;p24"/>
          <p:cNvSpPr txBox="1"/>
          <p:nvPr/>
        </p:nvSpPr>
        <p:spPr>
          <a:xfrm>
            <a:off x="4809435" y="1483448"/>
            <a:ext cx="3911709" cy="2562240"/>
          </a:xfrm>
          <a:prstGeom prst="rect">
            <a:avLst/>
          </a:prstGeom>
          <a:noFill/>
          <a:ln>
            <a:noFill/>
          </a:ln>
        </p:spPr>
        <p:txBody>
          <a:bodyPr spcFirstLastPara="1" wrap="square" lIns="68575" tIns="34275" rIns="68575" bIns="34275" anchor="t" anchorCtr="0">
            <a:noAutofit/>
          </a:bodyPr>
          <a:lstStyle/>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drawn art, characters, and enemies.</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Enjoy </a:t>
            </a:r>
            <a:r>
              <a:rPr lang="en" sz="1800">
                <a:solidFill>
                  <a:schemeClr val="dk1"/>
                </a:solidFill>
                <a:latin typeface="Calibri"/>
                <a:ea typeface="Calibri"/>
                <a:cs typeface="Calibri"/>
                <a:sym typeface="Calibri"/>
              </a:rPr>
              <a:t>original </a:t>
            </a:r>
            <a:r>
              <a:rPr lang="en" sz="1800" b="0" i="0" u="none" strike="noStrike" cap="none">
                <a:solidFill>
                  <a:schemeClr val="dk1"/>
                </a:solidFill>
                <a:latin typeface="Calibri"/>
                <a:ea typeface="Calibri"/>
                <a:cs typeface="Calibri"/>
                <a:sym typeface="Calibri"/>
              </a:rPr>
              <a:t>background music while playing </a:t>
            </a:r>
            <a:endParaRPr sz="1100"/>
          </a:p>
          <a:p>
            <a:pPr marL="215900" marR="0" lvl="0" indent="-215900" algn="l" rtl="0">
              <a:spcBef>
                <a:spcPts val="0"/>
              </a:spcBef>
              <a:spcAft>
                <a:spcPts val="0"/>
              </a:spcAft>
              <a:buClr>
                <a:schemeClr val="dk1"/>
              </a:buClr>
              <a:buSzPts val="1800"/>
              <a:buFont typeface="Courier New"/>
              <a:buChar char="○"/>
            </a:pPr>
            <a:r>
              <a:rPr lang="en" sz="1800" b="0" i="0" u="none" strike="noStrike" cap="none">
                <a:solidFill>
                  <a:schemeClr val="dk1"/>
                </a:solidFill>
                <a:latin typeface="Calibri"/>
                <a:ea typeface="Calibri"/>
                <a:cs typeface="Calibri"/>
                <a:sym typeface="Calibri"/>
              </a:rPr>
              <a:t>Retro pixel theme </a:t>
            </a:r>
            <a:r>
              <a:rPr lang="en" sz="1800">
                <a:solidFill>
                  <a:schemeClr val="dk1"/>
                </a:solidFill>
                <a:latin typeface="Calibri"/>
                <a:ea typeface="Calibri"/>
                <a:cs typeface="Calibri"/>
                <a:sym typeface="Calibri"/>
              </a:rPr>
              <a:t>for </a:t>
            </a:r>
            <a:r>
              <a:rPr lang="en" sz="1800" b="0" i="0" u="none" strike="noStrike" cap="none">
                <a:solidFill>
                  <a:schemeClr val="dk1"/>
                </a:solidFill>
                <a:latin typeface="Calibri"/>
                <a:ea typeface="Calibri"/>
                <a:cs typeface="Calibri"/>
                <a:sym typeface="Calibri"/>
              </a:rPr>
              <a:t>a nostalgia overload</a:t>
            </a:r>
            <a:endParaRPr sz="1800" b="0" i="0" u="none" strike="noStrike" cap="none">
              <a:solidFill>
                <a:schemeClr val="dk1"/>
              </a:solidFill>
              <a:latin typeface="Calibri"/>
              <a:ea typeface="Calibri"/>
              <a:cs typeface="Calibri"/>
              <a:sym typeface="Calibri"/>
            </a:endParaRPr>
          </a:p>
          <a:p>
            <a:pPr marL="215900" marR="0" lvl="0" indent="-215900" algn="l" rtl="0">
              <a:spcBef>
                <a:spcPts val="0"/>
              </a:spcBef>
              <a:spcAft>
                <a:spcPts val="0"/>
              </a:spcAft>
              <a:buClr>
                <a:schemeClr val="dk1"/>
              </a:buClr>
              <a:buSzPts val="1800"/>
              <a:buFont typeface="Courier New"/>
              <a:buChar char="○"/>
            </a:pPr>
            <a:r>
              <a:rPr lang="en" sz="1800">
                <a:solidFill>
                  <a:schemeClr val="dk1"/>
                </a:solidFill>
                <a:latin typeface="Calibri"/>
                <a:ea typeface="Calibri"/>
                <a:cs typeface="Calibri"/>
                <a:sym typeface="Calibri"/>
              </a:rPr>
              <a:t>Original hand made animations</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
            <a:hlinkClick r:id="" action="ppaction://media"/>
            <a:extLst>
              <a:ext uri="{FF2B5EF4-FFF2-40B4-BE49-F238E27FC236}">
                <a16:creationId xmlns:a16="http://schemas.microsoft.com/office/drawing/2014/main" id="{EEDB06F0-0F6A-49A7-B10E-8E906B26E7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6919" y="10643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4000"/>
    </mc:Choice>
    <mc:Fallback xmlns="">
      <p:transition spd="slow" advClick="0" advTm="4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1"/>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Results of Focus Group &amp; Usability Study II</a:t>
            </a:r>
            <a:endParaRPr sz="1100"/>
          </a:p>
        </p:txBody>
      </p:sp>
      <p:sp>
        <p:nvSpPr>
          <p:cNvPr id="288" name="Google Shape;288;p41"/>
          <p:cNvSpPr txBox="1"/>
          <p:nvPr/>
        </p:nvSpPr>
        <p:spPr>
          <a:xfrm>
            <a:off x="1065492" y="965420"/>
            <a:ext cx="76467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chemeClr val="dk1"/>
                </a:solidFill>
                <a:latin typeface="Calibri"/>
                <a:ea typeface="Calibri"/>
                <a:cs typeface="Calibri"/>
                <a:sym typeface="Calibri"/>
              </a:rPr>
              <a:t>The Bad: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Limited content, needs more enemies, levels etc.</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Designed for PC, not a mobile app.</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At the time of review, our Focus Group stated low interest in purchasing the app for money.</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Theme may be limiting in terms of content.</a:t>
            </a:r>
            <a:endParaRPr sz="1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a:t>
            </a:r>
            <a:endParaRPr sz="1100"/>
          </a:p>
        </p:txBody>
      </p:sp>
      <p:sp>
        <p:nvSpPr>
          <p:cNvPr id="294" name="Google Shape;294;p42"/>
          <p:cNvSpPr txBox="1"/>
          <p:nvPr/>
        </p:nvSpPr>
        <p:spPr>
          <a:xfrm>
            <a:off x="877875" y="13871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Unity3D Engine is constantly patched to secure newly discovered vulnerabilities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In March 2019, Unity received a patch to fix a vulnerability involving remote code execution. This affected all Unity versions on all versions of Windows.</a:t>
            </a: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
        <p:nvSpPr>
          <p:cNvPr id="296" name="Google Shape;296;p42"/>
          <p:cNvSpPr txBox="1"/>
          <p:nvPr/>
        </p:nvSpPr>
        <p:spPr>
          <a:xfrm>
            <a:off x="877875" y="2912275"/>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Unity practices responsible disclosure and transparency, and continues to remain PCI compliant.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3"/>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Security and Privacy Concerns Addressed II</a:t>
            </a:r>
            <a:endParaRPr sz="1100"/>
          </a:p>
        </p:txBody>
      </p:sp>
      <p:sp>
        <p:nvSpPr>
          <p:cNvPr id="302" name="Google Shape;302;p43"/>
          <p:cNvSpPr txBox="1"/>
          <p:nvPr/>
        </p:nvSpPr>
        <p:spPr>
          <a:xfrm>
            <a:off x="7122082" y="3541300"/>
            <a:ext cx="1723800" cy="692400"/>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t>
            </a:r>
            <a:r>
              <a:rPr lang="en">
                <a:solidFill>
                  <a:schemeClr val="dk1"/>
                </a:solidFill>
                <a:latin typeface="Calibri"/>
                <a:ea typeface="Calibri"/>
                <a:cs typeface="Calibri"/>
                <a:sym typeface="Calibri"/>
              </a:rPr>
              <a:t>Updated CHD</a:t>
            </a:r>
            <a:endParaRPr sz="1100"/>
          </a:p>
        </p:txBody>
      </p:sp>
      <p:sp>
        <p:nvSpPr>
          <p:cNvPr id="303" name="Google Shape;303;p43"/>
          <p:cNvSpPr txBox="1"/>
          <p:nvPr/>
        </p:nvSpPr>
        <p:spPr>
          <a:xfrm>
            <a:off x="828675" y="1238300"/>
            <a:ext cx="8017200" cy="346200"/>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alibri"/>
              <a:buChar char="o"/>
            </a:pPr>
            <a:r>
              <a:rPr lang="en" sz="1800">
                <a:latin typeface="Calibri"/>
                <a:ea typeface="Calibri"/>
                <a:cs typeface="Calibri"/>
                <a:sym typeface="Calibri"/>
              </a:rPr>
              <a:t>Our game does not involve network capabilities, so security our concerns  focus mainly on integrity of the gameplay by eliminating or mitigating exploitable bugs.</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The player’s access to the system beyond the GUI is hidden away, or else it could be used to gain an unfair advantage.</a:t>
            </a:r>
            <a:endParaRPr sz="1800">
              <a:latin typeface="Calibri"/>
              <a:ea typeface="Calibri"/>
              <a:cs typeface="Calibri"/>
              <a:sym typeface="Calibri"/>
            </a:endParaRPr>
          </a:p>
          <a:p>
            <a:pPr marL="457200" marR="0" lvl="0" indent="0" algn="l" rtl="0">
              <a:spcBef>
                <a:spcPts val="0"/>
              </a:spcBef>
              <a:spcAft>
                <a:spcPts val="0"/>
              </a:spcAft>
              <a:buNone/>
            </a:pPr>
            <a:endParaRPr sz="1800">
              <a:latin typeface="Calibri"/>
              <a:ea typeface="Calibri"/>
              <a:cs typeface="Calibri"/>
              <a:sym typeface="Calibri"/>
            </a:endParaRPr>
          </a:p>
          <a:p>
            <a:pPr marL="254000" marR="0" lvl="0" indent="-254000" algn="l" rtl="0">
              <a:spcBef>
                <a:spcPts val="0"/>
              </a:spcBef>
              <a:spcAft>
                <a:spcPts val="0"/>
              </a:spcAft>
              <a:buSzPts val="1800"/>
              <a:buFont typeface="Calibri"/>
              <a:buChar char="o"/>
            </a:pPr>
            <a:r>
              <a:rPr lang="en" sz="1800">
                <a:latin typeface="Calibri"/>
                <a:ea typeface="Calibri"/>
                <a:cs typeface="Calibri"/>
                <a:sym typeface="Calibri"/>
              </a:rPr>
              <a:t>Some developers leave some of the ease-of-development features hidden in the game in the form of cheat codes.</a:t>
            </a:r>
            <a:endParaRPr sz="1800">
              <a:latin typeface="Calibri"/>
              <a:ea typeface="Calibri"/>
              <a:cs typeface="Calibri"/>
              <a:sym typeface="Calibri"/>
            </a:endParaRPr>
          </a:p>
          <a:p>
            <a:pPr marL="914400" marR="0" lvl="1" indent="-342900" algn="l" rtl="0">
              <a:spcBef>
                <a:spcPts val="0"/>
              </a:spcBef>
              <a:spcAft>
                <a:spcPts val="0"/>
              </a:spcAft>
              <a:buSzPts val="1800"/>
              <a:buFont typeface="Calibri"/>
              <a:buChar char="○"/>
            </a:pPr>
            <a:r>
              <a:rPr lang="en" sz="1800">
                <a:latin typeface="Calibri"/>
                <a:ea typeface="Calibri"/>
                <a:cs typeface="Calibri"/>
                <a:sym typeface="Calibri"/>
              </a:rPr>
              <a:t>(e.g., infinite health cheat)</a:t>
            </a:r>
            <a:endParaRPr sz="1800">
              <a:latin typeface="Calibri"/>
              <a:ea typeface="Calibri"/>
              <a:cs typeface="Calibri"/>
              <a:sym typeface="Calibri"/>
            </a:endParaRPr>
          </a:p>
          <a:p>
            <a:pPr marL="91440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4"/>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Mock-Up of Burger Breakout </a:t>
            </a:r>
            <a:endParaRPr sz="1100"/>
          </a:p>
        </p:txBody>
      </p:sp>
      <p:sp>
        <p:nvSpPr>
          <p:cNvPr id="309" name="Google Shape;309;p44"/>
          <p:cNvSpPr txBox="1"/>
          <p:nvPr/>
        </p:nvSpPr>
        <p:spPr>
          <a:xfrm>
            <a:off x="1065492" y="965420"/>
            <a:ext cx="3119948" cy="266996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Still in the early development stage and will add the following features: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Mechanics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Enemies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Hazards</a:t>
            </a:r>
            <a:endParaRPr sz="1100"/>
          </a:p>
          <a:p>
            <a:pPr marL="254000" marR="0" lvl="0" indent="-254000" algn="l" rtl="0">
              <a:spcBef>
                <a:spcPts val="60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Scenery</a:t>
            </a:r>
            <a:endParaRPr sz="1100"/>
          </a:p>
          <a:p>
            <a:pPr marL="254000" marR="0" lvl="0" indent="-139700" algn="l" rtl="0">
              <a:spcBef>
                <a:spcPts val="600"/>
              </a:spcBef>
              <a:spcAft>
                <a:spcPts val="0"/>
              </a:spcAft>
              <a:buClr>
                <a:schemeClr val="dk1"/>
              </a:buClr>
              <a:buSzPts val="1800"/>
              <a:buFont typeface="Courier New"/>
              <a:buNone/>
            </a:pPr>
            <a:endParaRPr sz="1800">
              <a:solidFill>
                <a:schemeClr val="dk1"/>
              </a:solidFill>
              <a:latin typeface="Calibri"/>
              <a:ea typeface="Calibri"/>
              <a:cs typeface="Calibri"/>
              <a:sym typeface="Calibri"/>
            </a:endParaRPr>
          </a:p>
        </p:txBody>
      </p:sp>
      <p:pic>
        <p:nvPicPr>
          <p:cNvPr id="310" name="Google Shape;310;p44" title="burger"/>
          <p:cNvPicPr preferRelativeResize="0"/>
          <p:nvPr/>
        </p:nvPicPr>
        <p:blipFill rotWithShape="1">
          <a:blip r:embed="rId3">
            <a:alphaModFix/>
          </a:blip>
          <a:srcRect/>
          <a:stretch/>
        </p:blipFill>
        <p:spPr>
          <a:xfrm>
            <a:off x="4311023" y="1063632"/>
            <a:ext cx="4572000" cy="2571750"/>
          </a:xfrm>
          <a:prstGeom prst="rect">
            <a:avLst/>
          </a:prstGeom>
          <a:noFill/>
          <a:ln>
            <a:noFill/>
          </a:ln>
        </p:spPr>
      </p:pic>
      <p:sp>
        <p:nvSpPr>
          <p:cNvPr id="311" name="Google Shape;311;p44"/>
          <p:cNvSpPr txBox="1"/>
          <p:nvPr/>
        </p:nvSpPr>
        <p:spPr>
          <a:xfrm>
            <a:off x="7348757" y="147168"/>
            <a:ext cx="1723938"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Need to update slide.</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(2-3 slides)</a:t>
            </a:r>
            <a:endParaRPr sz="11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48"/>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Breakdown of Level of Effort for Team Members</a:t>
            </a:r>
            <a:endParaRPr sz="1100"/>
          </a:p>
        </p:txBody>
      </p:sp>
      <p:sp>
        <p:nvSpPr>
          <p:cNvPr id="359" name="Google Shape;359;p48"/>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marR="0" lvl="0" indent="-254000" algn="l" rtl="0">
              <a:spcBef>
                <a:spcPts val="0"/>
              </a:spcBef>
              <a:spcAft>
                <a:spcPts val="0"/>
              </a:spcAft>
              <a:buClr>
                <a:schemeClr val="dk1"/>
              </a:buClr>
              <a:buSzPts val="1800"/>
              <a:buFont typeface="Courier New"/>
              <a:buChar char="o"/>
            </a:pPr>
            <a:r>
              <a:rPr lang="en" sz="1800">
                <a:solidFill>
                  <a:schemeClr val="dk1"/>
                </a:solidFill>
                <a:latin typeface="Calibri"/>
                <a:ea typeface="Calibri"/>
                <a:cs typeface="Calibri"/>
                <a:sym typeface="Calibri"/>
              </a:rPr>
              <a:t>x</a:t>
            </a:r>
            <a:endParaRPr sz="1100"/>
          </a:p>
        </p:txBody>
      </p:sp>
      <p:sp>
        <p:nvSpPr>
          <p:cNvPr id="360" name="Google Shape;360;p48"/>
          <p:cNvSpPr txBox="1"/>
          <p:nvPr/>
        </p:nvSpPr>
        <p:spPr>
          <a:xfrm>
            <a:off x="7103378" y="669500"/>
            <a:ext cx="1988191" cy="1107996"/>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“Who did what and the percentage. A summary of the product backlog can be used.”</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(1-2 slides)</a:t>
            </a:r>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66" name="Google Shape;366;p49"/>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Configurable menu options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Sound</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Graphics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Controls</a:t>
            </a:r>
            <a:endParaRPr sz="1800">
              <a:solidFill>
                <a:schemeClr val="dk1"/>
              </a:solidFill>
              <a:latin typeface="Calibri"/>
              <a:ea typeface="Calibri"/>
              <a:cs typeface="Calibri"/>
              <a:sym typeface="Calibri"/>
            </a:endParaRPr>
          </a:p>
          <a:p>
            <a:pPr marL="457200" marR="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Typical game features</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Save</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Exit</a:t>
            </a:r>
            <a:endParaRPr sz="180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Load</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Clear set of goals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High scores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Achievements</a:t>
            </a:r>
            <a:endParaRPr sz="1800">
              <a:solidFill>
                <a:schemeClr val="dk1"/>
              </a:solidFill>
              <a:latin typeface="Calibri"/>
              <a:ea typeface="Calibri"/>
              <a:cs typeface="Calibri"/>
              <a:sym typeface="Calibri"/>
            </a:endParaRPr>
          </a:p>
          <a:p>
            <a:pPr marL="45720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7">
            <a:hlinkClick r:id="" action="ppaction://media"/>
            <a:extLst>
              <a:ext uri="{FF2B5EF4-FFF2-40B4-BE49-F238E27FC236}">
                <a16:creationId xmlns:a16="http://schemas.microsoft.com/office/drawing/2014/main" id="{ED9E4AAA-8A9C-4BA9-954C-D9F5C1901B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2445" y="6998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0"/>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Work Left on Burger Breakout</a:t>
            </a:r>
            <a:endParaRPr sz="1100"/>
          </a:p>
        </p:txBody>
      </p:sp>
      <p:sp>
        <p:nvSpPr>
          <p:cNvPr id="373" name="Google Shape;373;p50"/>
          <p:cNvSpPr txBox="1"/>
          <p:nvPr/>
        </p:nvSpPr>
        <p:spPr>
          <a:xfrm>
            <a:off x="1065500" y="965476"/>
            <a:ext cx="7646700" cy="3472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Environments and levels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Additional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Improved detail</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Powerups</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throwable items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Drinks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Lettuce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Enemies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Better AI</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Bosses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Different types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Animations</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 name="Slide 28">
            <a:hlinkClick r:id="" action="ppaction://media"/>
            <a:extLst>
              <a:ext uri="{FF2B5EF4-FFF2-40B4-BE49-F238E27FC236}">
                <a16:creationId xmlns:a16="http://schemas.microsoft.com/office/drawing/2014/main" id="{946E09EE-152B-4B79-B87E-FCE7920F09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1000" y="10636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2000"/>
    </mc:Choice>
    <mc:Fallback xmlns="">
      <p:transition spd="slow" advClick="0"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4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Link to Burger Breakout</a:t>
            </a:r>
            <a:endParaRPr sz="1100"/>
          </a:p>
        </p:txBody>
      </p:sp>
      <p:sp>
        <p:nvSpPr>
          <p:cNvPr id="380" name="Google Shape;380;p51"/>
          <p:cNvSpPr txBox="1"/>
          <p:nvPr/>
        </p:nvSpPr>
        <p:spPr>
          <a:xfrm>
            <a:off x="1065492" y="965420"/>
            <a:ext cx="7646817" cy="346249"/>
          </a:xfrm>
          <a:prstGeom prst="rect">
            <a:avLst/>
          </a:prstGeom>
          <a:noFill/>
          <a:ln>
            <a:noFill/>
          </a:ln>
        </p:spPr>
        <p:txBody>
          <a:bodyPr spcFirstLastPara="1" wrap="square" lIns="68575" tIns="34275" rIns="68575" bIns="34275" anchor="t" anchorCtr="0">
            <a:noAutofit/>
          </a:bodyPr>
          <a:lstStyle/>
          <a:p>
            <a:pPr marL="254000" lvl="0" indent="-254000">
              <a:buClr>
                <a:schemeClr val="dk1"/>
              </a:buClr>
              <a:buSzPts val="1800"/>
              <a:buFont typeface="Courier New"/>
              <a:buChar char="o"/>
            </a:pPr>
            <a:r>
              <a:rPr lang="en-US" sz="1800" dirty="0">
                <a:hlinkClick r:id="rId3"/>
              </a:rPr>
              <a:t>https://github.com/Ethan-Esber/Project-Burger</a:t>
            </a:r>
            <a:endParaRPr sz="1100" dirty="0"/>
          </a:p>
        </p:txBody>
      </p:sp>
      <p:sp>
        <p:nvSpPr>
          <p:cNvPr id="381" name="Google Shape;381;p51"/>
          <p:cNvSpPr txBox="1"/>
          <p:nvPr/>
        </p:nvSpPr>
        <p:spPr>
          <a:xfrm>
            <a:off x="6939793" y="669500"/>
            <a:ext cx="2151777" cy="692497"/>
          </a:xfrm>
          <a:prstGeom prst="rect">
            <a:avLst/>
          </a:prstGeom>
          <a:solidFill>
            <a:srgbClr val="FFFF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u="sng">
                <a:solidFill>
                  <a:schemeClr val="dk1"/>
                </a:solidFill>
                <a:latin typeface="Calibri"/>
                <a:ea typeface="Calibri"/>
                <a:cs typeface="Calibri"/>
                <a:sym typeface="Calibri"/>
              </a:rPr>
              <a:t>MUR (4/26)</a:t>
            </a:r>
            <a:r>
              <a:rPr lang="en" sz="1400">
                <a:solidFill>
                  <a:schemeClr val="dk1"/>
                </a:solidFill>
                <a:latin typeface="Calibri"/>
                <a:ea typeface="Calibri"/>
                <a:cs typeface="Calibri"/>
                <a:sym typeface="Calibri"/>
              </a:rPr>
              <a:t>: “A link to downloadable application.”</a:t>
            </a:r>
            <a:endParaRPr sz="1100"/>
          </a:p>
          <a:p>
            <a:pPr marL="0" marR="0" lvl="0" indent="0" algn="l" rtl="0">
              <a:spcBef>
                <a:spcPts val="0"/>
              </a:spcBef>
              <a:spcAft>
                <a:spcPts val="0"/>
              </a:spcAft>
              <a:buNone/>
            </a:pPr>
            <a:r>
              <a:rPr lang="en" sz="1400">
                <a:solidFill>
                  <a:schemeClr val="dk1"/>
                </a:solidFill>
                <a:latin typeface="Calibri"/>
                <a:ea typeface="Calibri"/>
                <a:cs typeface="Calibri"/>
                <a:sym typeface="Calibri"/>
              </a:rPr>
              <a:t>(1 slide)</a:t>
            </a:r>
            <a:endParaRPr sz="11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1025BBC-2B24-4DC0-B304-C56F50F401B5}"/>
              </a:ext>
            </a:extLst>
          </p:cNvPr>
          <p:cNvSpPr/>
          <p:nvPr/>
        </p:nvSpPr>
        <p:spPr>
          <a:xfrm>
            <a:off x="1175519" y="141387"/>
            <a:ext cx="6508513" cy="584775"/>
          </a:xfrm>
          <a:prstGeom prst="rect">
            <a:avLst/>
          </a:prstGeom>
        </p:spPr>
        <p:txBody>
          <a:bodyPr wrap="none">
            <a:spAutoFit/>
          </a:bodyPr>
          <a:lstStyle/>
          <a:p>
            <a:pPr algn="ctr"/>
            <a:r>
              <a:rPr lang="en-US" sz="3200" b="1" dirty="0">
                <a:solidFill>
                  <a:srgbClr val="214221"/>
                </a:solidFill>
                <a:latin typeface="Calibri" panose="020F0502020204030204" pitchFamily="34" charset="0"/>
              </a:rPr>
              <a:t>Product &amp; Sprint Backlog, CMP Video</a:t>
            </a:r>
            <a:endParaRPr lang="en-US" sz="3200" dirty="0">
              <a:effectLst/>
            </a:endParaRPr>
          </a:p>
        </p:txBody>
      </p:sp>
    </p:spTree>
    <p:extLst>
      <p:ext uri="{BB962C8B-B14F-4D97-AF65-F5344CB8AC3E}">
        <p14:creationId xmlns:p14="http://schemas.microsoft.com/office/powerpoint/2010/main" val="26579030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1"/>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US" sz="3000" b="1" dirty="0">
                <a:solidFill>
                  <a:srgbClr val="214221"/>
                </a:solidFill>
              </a:rPr>
              <a:t>Product &amp; Sprint Backlog, CMP Video</a:t>
            </a:r>
            <a:endParaRPr sz="1100" dirty="0"/>
          </a:p>
        </p:txBody>
      </p:sp>
      <p:pic>
        <p:nvPicPr>
          <p:cNvPr id="2" name="BB Documents Video">
            <a:hlinkClick r:id="" action="ppaction://media"/>
            <a:extLst>
              <a:ext uri="{FF2B5EF4-FFF2-40B4-BE49-F238E27FC236}">
                <a16:creationId xmlns:a16="http://schemas.microsoft.com/office/drawing/2014/main" id="{C61AE2E8-ED7E-4AB1-AF43-5196251121E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40856" y="769666"/>
            <a:ext cx="7152708" cy="4023397"/>
          </a:xfrm>
          <a:prstGeom prst="rect">
            <a:avLst/>
          </a:prstGeom>
        </p:spPr>
      </p:pic>
    </p:spTree>
    <p:extLst>
      <p:ext uri="{BB962C8B-B14F-4D97-AF65-F5344CB8AC3E}">
        <p14:creationId xmlns:p14="http://schemas.microsoft.com/office/powerpoint/2010/main" val="4168260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84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Overview of Burger Breakout</a:t>
            </a:r>
            <a:endParaRPr sz="1100"/>
          </a:p>
        </p:txBody>
      </p:sp>
      <p:sp>
        <p:nvSpPr>
          <p:cNvPr id="162" name="Google Shape;162;p25"/>
          <p:cNvSpPr txBox="1"/>
          <p:nvPr/>
        </p:nvSpPr>
        <p:spPr>
          <a:xfrm>
            <a:off x="856525" y="1483450"/>
            <a:ext cx="3911700" cy="28665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Throw food and drinks at enemies to defeat them</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Escape the kitchen through various levels playing as a burger</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Each level will have varying types of obstacles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Fire</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platforms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Falling food</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100"/>
          </a:p>
        </p:txBody>
      </p:sp>
      <p:sp>
        <p:nvSpPr>
          <p:cNvPr id="163" name="Google Shape;163;p25"/>
          <p:cNvSpPr txBox="1"/>
          <p:nvPr/>
        </p:nvSpPr>
        <p:spPr>
          <a:xfrm>
            <a:off x="4809435" y="1483448"/>
            <a:ext cx="3911700" cy="2562300"/>
          </a:xfrm>
          <a:prstGeom prst="rect">
            <a:avLst/>
          </a:prstGeom>
          <a:noFill/>
          <a:ln>
            <a:noFill/>
          </a:ln>
        </p:spPr>
        <p:txBody>
          <a:bodyPr spcFirstLastPara="1" wrap="square" lIns="68575" tIns="34275" rIns="68575" bIns="34275" anchor="t" anchorCtr="0">
            <a:noAutofit/>
          </a:bodyPr>
          <a:lstStyle/>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Some obstacles or enemies can instant kill the player for added difficulty</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Beware of the mouse!</a:t>
            </a:r>
            <a:endParaRPr sz="18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Varying levels types such as:</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Run and gun</a:t>
            </a:r>
            <a:endParaRPr sz="180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 sz="1800">
                <a:solidFill>
                  <a:schemeClr val="dk1"/>
                </a:solidFill>
                <a:latin typeface="Calibri"/>
                <a:ea typeface="Calibri"/>
                <a:cs typeface="Calibri"/>
                <a:sym typeface="Calibri"/>
              </a:rPr>
              <a:t>Avoid the hazards</a:t>
            </a:r>
            <a:endParaRPr sz="1800">
              <a:solidFill>
                <a:schemeClr val="dk1"/>
              </a:solidFill>
              <a:latin typeface="Calibri"/>
              <a:ea typeface="Calibri"/>
              <a:cs typeface="Calibri"/>
              <a:sym typeface="Calibri"/>
            </a:endParaRPr>
          </a:p>
        </p:txBody>
      </p:sp>
      <p:pic>
        <p:nvPicPr>
          <p:cNvPr id="2" name="Slide 3">
            <a:hlinkClick r:id="" action="ppaction://media"/>
            <a:extLst>
              <a:ext uri="{FF2B5EF4-FFF2-40B4-BE49-F238E27FC236}">
                <a16:creationId xmlns:a16="http://schemas.microsoft.com/office/drawing/2014/main" id="{DB4C0823-A9A0-49A6-BD28-8ACE7458C8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1341" y="164908"/>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4000"/>
    </mc:Choice>
    <mc:Fallback xmlns="">
      <p:transition spd="slow" advClick="0" advTm="3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6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52"/>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Questions/Comments/Complaints?</a:t>
            </a:r>
            <a:endParaRPr sz="1100"/>
          </a:p>
        </p:txBody>
      </p:sp>
      <p:pic>
        <p:nvPicPr>
          <p:cNvPr id="387" name="Google Shape;387;p52"/>
          <p:cNvPicPr preferRelativeResize="0"/>
          <p:nvPr/>
        </p:nvPicPr>
        <p:blipFill rotWithShape="1">
          <a:blip r:embed="rId3">
            <a:alphaModFix/>
          </a:blip>
          <a:srcRect/>
          <a:stretch/>
        </p:blipFill>
        <p:spPr>
          <a:xfrm>
            <a:off x="2513128" y="1337231"/>
            <a:ext cx="4117743" cy="24690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0" name="Google Shape;170;p26"/>
          <p:cNvSpPr txBox="1"/>
          <p:nvPr/>
        </p:nvSpPr>
        <p:spPr>
          <a:xfrm>
            <a:off x="1065500" y="965425"/>
            <a:ext cx="7646700" cy="3906300"/>
          </a:xfrm>
          <a:prstGeom prst="rect">
            <a:avLst/>
          </a:prstGeom>
          <a:noFill/>
          <a:ln>
            <a:noFill/>
          </a:ln>
        </p:spPr>
        <p:txBody>
          <a:bodyPr spcFirstLastPara="1" wrap="square" lIns="68575" tIns="34275" rIns="68575" bIns="34275" anchor="t" anchorCtr="0">
            <a:noAutofit/>
          </a:bodyPr>
          <a:lstStyle/>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should be able to move my character through the world so that I can progress through it and explore how I want to.</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my character to have animations so that the controls feel more realistic.</a:t>
            </a:r>
            <a:endParaRPr sz="1200"/>
          </a:p>
          <a:p>
            <a:pPr marL="457200" lvl="0" indent="-304800" algn="l" rtl="0">
              <a:spcBef>
                <a:spcPts val="0"/>
              </a:spcBef>
              <a:spcAft>
                <a:spcPts val="0"/>
              </a:spcAft>
              <a:buSzPts val="1200"/>
              <a:buChar char="●"/>
            </a:pPr>
            <a:r>
              <a:rPr lang="en" sz="1200"/>
              <a:t>Playing as a </a:t>
            </a:r>
            <a:r>
              <a:rPr lang="en" sz="1200">
                <a:solidFill>
                  <a:srgbClr val="FF0000"/>
                </a:solidFill>
              </a:rPr>
              <a:t>burger </a:t>
            </a:r>
            <a:r>
              <a:rPr lang="en" sz="1200"/>
              <a:t>character, I want to be able to throw food like cheese, tomatoes, or use French fries as a weapon to be able to defeat my enemies or use them to be able to run away</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shoot food so that I can defeat my enemies.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pick up items so that I can use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to be able to use the items I pick up so that I can gain power ups.</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 </a:t>
            </a:r>
            <a:r>
              <a:rPr lang="en" sz="1200"/>
              <a:t>I want enemies I can engage with so that I can fight them.</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challenging while playing the game so that it does not seem boring or too easy. </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rewarded for progressing through the game so that I have more motivation to continue playing it.</a:t>
            </a:r>
            <a:endParaRPr sz="1200"/>
          </a:p>
          <a:p>
            <a:pPr marL="457200" lvl="0" indent="-304800" algn="l" rtl="0">
              <a:spcBef>
                <a:spcPts val="0"/>
              </a:spcBef>
              <a:spcAft>
                <a:spcPts val="0"/>
              </a:spcAft>
              <a:buSzPts val="1200"/>
              <a:buChar char="●"/>
            </a:pPr>
            <a:r>
              <a:rPr lang="en" sz="1200"/>
              <a:t>As a </a:t>
            </a:r>
            <a:r>
              <a:rPr lang="en" sz="1200">
                <a:solidFill>
                  <a:srgbClr val="FF0000"/>
                </a:solidFill>
              </a:rPr>
              <a:t>player</a:t>
            </a:r>
            <a:r>
              <a:rPr lang="en" sz="1200"/>
              <a:t>, I want to be able to fight against a variety of enemies so that I do not get bored with having to kill the same enemies repeatedly for the whole game.</a:t>
            </a:r>
            <a:endParaRPr sz="1200"/>
          </a:p>
          <a:p>
            <a:pPr marL="457200" lvl="0" indent="-304800" algn="l" rtl="0">
              <a:spcBef>
                <a:spcPts val="0"/>
              </a:spcBef>
              <a:spcAft>
                <a:spcPts val="0"/>
              </a:spcAft>
              <a:buSzPts val="1200"/>
              <a:buChar char="●"/>
            </a:pPr>
            <a:r>
              <a:rPr lang="en" sz="1200"/>
              <a:t>As a </a:t>
            </a:r>
            <a:r>
              <a:rPr lang="en" sz="1200">
                <a:solidFill>
                  <a:srgbClr val="FF0000"/>
                </a:solidFill>
              </a:rPr>
              <a:t>casual </a:t>
            </a:r>
            <a:r>
              <a:rPr lang="en" sz="1200"/>
              <a:t>gamer, I want the game to be easy to pickup / understand so that I am able to have fun without having to remember how to play the game and or its mechanics.</a:t>
            </a:r>
            <a:endParaRPr sz="1300">
              <a:solidFill>
                <a:schemeClr val="dk1"/>
              </a:solidFill>
            </a:endParaRPr>
          </a:p>
          <a:p>
            <a:pPr marL="457200" lvl="0" indent="-311150" algn="l" rtl="0">
              <a:spcBef>
                <a:spcPts val="0"/>
              </a:spcBef>
              <a:spcAft>
                <a:spcPts val="0"/>
              </a:spcAft>
              <a:buSzPts val="1300"/>
              <a:buChar char="●"/>
            </a:pPr>
            <a:r>
              <a:rPr lang="en" sz="1300">
                <a:solidFill>
                  <a:schemeClr val="dk1"/>
                </a:solidFill>
              </a:rPr>
              <a:t>As a </a:t>
            </a:r>
            <a:r>
              <a:rPr lang="en" sz="1300">
                <a:solidFill>
                  <a:srgbClr val="FF0000"/>
                </a:solidFill>
              </a:rPr>
              <a:t>player </a:t>
            </a:r>
            <a:r>
              <a:rPr lang="en" sz="1300">
                <a:solidFill>
                  <a:schemeClr val="dk1"/>
                </a:solidFill>
              </a:rPr>
              <a:t>of modern video games, I would like the gameplay to be visually appealing so that will make the game feel polished</a:t>
            </a:r>
            <a:endParaRPr sz="1100"/>
          </a:p>
        </p:txBody>
      </p:sp>
      <p:pic>
        <p:nvPicPr>
          <p:cNvPr id="2" name="Slide 4">
            <a:hlinkClick r:id="" action="ppaction://media"/>
            <a:extLst>
              <a:ext uri="{FF2B5EF4-FFF2-40B4-BE49-F238E27FC236}">
                <a16:creationId xmlns:a16="http://schemas.microsoft.com/office/drawing/2014/main" id="{EA8D7DFA-67BE-489A-A74D-2E35B3AD90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7382" y="6569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41000"/>
    </mc:Choice>
    <mc:Fallback xmlns="">
      <p:transition spd="slow" advClick="0" advTm="4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6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title"/>
          </p:nvPr>
        </p:nvSpPr>
        <p:spPr>
          <a:xfrm>
            <a:off x="0" y="147168"/>
            <a:ext cx="9144000" cy="528000"/>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Updated User Stories</a:t>
            </a:r>
            <a:endParaRPr sz="1100"/>
          </a:p>
        </p:txBody>
      </p:sp>
      <p:sp>
        <p:nvSpPr>
          <p:cNvPr id="177" name="Google Shape;177;p27"/>
          <p:cNvSpPr txBox="1"/>
          <p:nvPr/>
        </p:nvSpPr>
        <p:spPr>
          <a:xfrm>
            <a:off x="1050817" y="1009520"/>
            <a:ext cx="7646700" cy="3347100"/>
          </a:xfrm>
          <a:prstGeom prst="rect">
            <a:avLst/>
          </a:prstGeom>
          <a:noFill/>
          <a:ln>
            <a:noFill/>
          </a:ln>
        </p:spPr>
        <p:txBody>
          <a:bodyPr spcFirstLastPara="1" wrap="square" lIns="68575" tIns="34275" rIns="68575" bIns="34275" anchor="t" anchorCtr="0">
            <a:noAutofit/>
          </a:bodyPr>
          <a:lstStyle/>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have options that allow me to customize things like controls, volume, or graphics so that I can adjust the game to suit my preferences.</a:t>
            </a:r>
            <a:endParaRPr sz="1200">
              <a:solidFill>
                <a:schemeClr val="dk1"/>
              </a:solidFill>
            </a:endParaRPr>
          </a:p>
          <a:p>
            <a:pPr marL="457200" lvl="0" indent="-304800" algn="l" rtl="0">
              <a:spcBef>
                <a:spcPts val="0"/>
              </a:spcBef>
              <a:spcAft>
                <a:spcPts val="0"/>
              </a:spcAft>
              <a:buClr>
                <a:schemeClr val="dk1"/>
              </a:buClr>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environment to go through so that I can progress through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colorblind </a:t>
            </a:r>
            <a:r>
              <a:rPr lang="en" sz="1200">
                <a:solidFill>
                  <a:srgbClr val="FF0000"/>
                </a:solidFill>
              </a:rPr>
              <a:t>player</a:t>
            </a:r>
            <a:r>
              <a:rPr lang="en" sz="1200">
                <a:solidFill>
                  <a:schemeClr val="dk1"/>
                </a:solidFill>
              </a:rPr>
              <a:t>, I need the game to have a colorblind mode because otherwise, I am not able to distinguish many game objects rendering the game quite frustrating.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exit the game so that I can pick it up at another time.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would like to start a new game so that I can begin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want to be able to save my current game state at any time so that I can resume later </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there to be a button dedicated to pausing the game.</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to be able to load my previously saved game so that I can continue where I left off.</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who enjoys music, I would like for the game to have complete sound design, so that the game doesn’t feel dull.</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a:t>
            </a:r>
            <a:r>
              <a:rPr lang="en" sz="1200">
                <a:solidFill>
                  <a:schemeClr val="dk1"/>
                </a:solidFill>
              </a:rPr>
              <a:t>, I need the interface for the game to clearly display important information such as health, lives, or score so that I can understand what is happening in the game and how I’m doing.</a:t>
            </a:r>
            <a:endParaRPr sz="1200">
              <a:solidFill>
                <a:schemeClr val="dk1"/>
              </a:solidFill>
            </a:endParaRPr>
          </a:p>
          <a:p>
            <a:pPr marL="457200" marR="0" lvl="0" indent="-304800" algn="l" rtl="0">
              <a:lnSpc>
                <a:spcPct val="100000"/>
              </a:lnSpc>
              <a:spcBef>
                <a:spcPts val="0"/>
              </a:spcBef>
              <a:spcAft>
                <a:spcPts val="0"/>
              </a:spcAft>
              <a:buSzPts val="1200"/>
              <a:buChar char="●"/>
            </a:pPr>
            <a:r>
              <a:rPr lang="en" sz="1200">
                <a:solidFill>
                  <a:schemeClr val="dk1"/>
                </a:solidFill>
              </a:rPr>
              <a:t>As a competitive </a:t>
            </a:r>
            <a:r>
              <a:rPr lang="en" sz="1200">
                <a:solidFill>
                  <a:srgbClr val="FF0000"/>
                </a:solidFill>
              </a:rPr>
              <a:t>player</a:t>
            </a:r>
            <a:r>
              <a:rPr lang="en" sz="1200">
                <a:solidFill>
                  <a:schemeClr val="dk1"/>
                </a:solidFill>
              </a:rPr>
              <a:t>, I would like to save high-scores or achievements of some kind so that I and others may compete against those scores.</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of modern video games, I would like the goal of the game to be clear.</a:t>
            </a:r>
            <a:endParaRPr sz="1200">
              <a:solidFill>
                <a:schemeClr val="dk1"/>
              </a:solidFill>
            </a:endParaRPr>
          </a:p>
          <a:p>
            <a:pPr marL="457200" lvl="0" indent="-304800" algn="l" rtl="0">
              <a:lnSpc>
                <a:spcPct val="100000"/>
              </a:lnSpc>
              <a:spcBef>
                <a:spcPts val="0"/>
              </a:spcBef>
              <a:spcAft>
                <a:spcPts val="0"/>
              </a:spcAft>
              <a:buSzPts val="1200"/>
              <a:buChar char="●"/>
            </a:pPr>
            <a:r>
              <a:rPr lang="en" sz="1200">
                <a:solidFill>
                  <a:schemeClr val="dk1"/>
                </a:solidFill>
              </a:rPr>
              <a:t>As a </a:t>
            </a:r>
            <a:r>
              <a:rPr lang="en" sz="1200">
                <a:solidFill>
                  <a:srgbClr val="FF0000"/>
                </a:solidFill>
              </a:rPr>
              <a:t>player </a:t>
            </a:r>
            <a:r>
              <a:rPr lang="en" sz="1200">
                <a:solidFill>
                  <a:schemeClr val="dk1"/>
                </a:solidFill>
              </a:rPr>
              <a:t>I want an enemy to go against me so that I feel more challenged.</a:t>
            </a:r>
            <a:endParaRPr sz="1200">
              <a:solidFill>
                <a:schemeClr val="dk1"/>
              </a:solidFill>
            </a:endParaRPr>
          </a:p>
        </p:txBody>
      </p:sp>
      <p:pic>
        <p:nvPicPr>
          <p:cNvPr id="2" name="Slide 5">
            <a:hlinkClick r:id="" action="ppaction://media"/>
            <a:extLst>
              <a:ext uri="{FF2B5EF4-FFF2-40B4-BE49-F238E27FC236}">
                <a16:creationId xmlns:a16="http://schemas.microsoft.com/office/drawing/2014/main" id="{0666F18B-218B-48F6-A029-B31A6B2156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1217" y="4712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9000"/>
    </mc:Choice>
    <mc:Fallback xmlns="">
      <p:transition spd="slow" advClick="0" advTm="3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6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Functional Requirements</a:t>
            </a:r>
          </a:p>
        </p:txBody>
      </p:sp>
      <p:sp>
        <p:nvSpPr>
          <p:cNvPr id="9" name="TextBox 8">
            <a:extLst>
              <a:ext uri="{FF2B5EF4-FFF2-40B4-BE49-F238E27FC236}">
                <a16:creationId xmlns:a16="http://schemas.microsoft.com/office/drawing/2014/main" id="{EE497A43-4B74-46CA-9B6B-5F77DAB9BACF}"/>
              </a:ext>
            </a:extLst>
          </p:cNvPr>
          <p:cNvSpPr txBox="1"/>
          <p:nvPr/>
        </p:nvSpPr>
        <p:spPr>
          <a:xfrm>
            <a:off x="1065492" y="965420"/>
            <a:ext cx="7646817" cy="2308324"/>
          </a:xfrm>
          <a:prstGeom prst="rect">
            <a:avLst/>
          </a:prstGeom>
          <a:noFill/>
        </p:spPr>
        <p:txBody>
          <a:bodyPr wrap="square" rtlCol="0">
            <a:spAutoFit/>
          </a:bodyPr>
          <a:lstStyle/>
          <a:p>
            <a:pPr marL="214313" indent="-214313" fontAlgn="base">
              <a:buFont typeface="Arial" panose="020B0604020202020204" pitchFamily="34" charset="0"/>
              <a:buChar char="•"/>
            </a:pPr>
            <a:r>
              <a:rPr lang="en-US" altLang="ja-JP" sz="1800" dirty="0"/>
              <a:t>The system shall move a character</a:t>
            </a:r>
          </a:p>
          <a:p>
            <a:pPr marL="214313" indent="-214313" fontAlgn="base">
              <a:buFont typeface="Arial" panose="020B0604020202020204" pitchFamily="34" charset="0"/>
              <a:buChar char="•"/>
            </a:pPr>
            <a:r>
              <a:rPr lang="en-US" altLang="ja-JP" sz="1800" dirty="0"/>
              <a:t>The system shall allow the game character to use different items of food like cheese, tomatoes, French fries, and milkshakes as weapons against game enemies</a:t>
            </a:r>
          </a:p>
          <a:p>
            <a:pPr marL="214313" indent="-214313" fontAlgn="base">
              <a:buFont typeface="Arial" panose="020B0604020202020204" pitchFamily="34" charset="0"/>
              <a:buChar char="•"/>
            </a:pPr>
            <a:r>
              <a:rPr lang="en-US" altLang="ja-JP" sz="1800" dirty="0"/>
              <a:t>The system shall provide the user with an option to save their current game during any point so that they can continue playing later.</a:t>
            </a:r>
          </a:p>
          <a:p>
            <a:pPr marL="214313" indent="-214313" fontAlgn="base">
              <a:buFont typeface="Arial" panose="020B0604020202020204" pitchFamily="34" charset="0"/>
              <a:buChar char="•"/>
            </a:pPr>
            <a:r>
              <a:rPr lang="en-US" altLang="ja-JP" sz="1800" dirty="0"/>
              <a:t>The system shall provide the user with an option to load their last saved game so that they can continue from their last saved point in the game.</a:t>
            </a:r>
          </a:p>
        </p:txBody>
      </p:sp>
      <p:pic>
        <p:nvPicPr>
          <p:cNvPr id="2" name="Functional Requirements">
            <a:hlinkClick r:id="" action="ppaction://media"/>
            <a:extLst>
              <a:ext uri="{FF2B5EF4-FFF2-40B4-BE49-F238E27FC236}">
                <a16:creationId xmlns:a16="http://schemas.microsoft.com/office/drawing/2014/main" id="{3064F190-7675-461A-B698-F7202920E27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84692" y="106430"/>
            <a:ext cx="609600" cy="609600"/>
          </a:xfrm>
          <a:prstGeom prst="rect">
            <a:avLst/>
          </a:prstGeom>
        </p:spPr>
      </p:pic>
    </p:spTree>
    <p:extLst>
      <p:ext uri="{BB962C8B-B14F-4D97-AF65-F5344CB8AC3E}">
        <p14:creationId xmlns:p14="http://schemas.microsoft.com/office/powerpoint/2010/main" val="3527977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80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a:xfrm>
            <a:off x="0" y="147168"/>
            <a:ext cx="9144000" cy="528125"/>
          </a:xfrm>
        </p:spPr>
        <p:txBody>
          <a:bodyPr/>
          <a:lstStyle/>
          <a:p>
            <a:pPr algn="ctr"/>
            <a:r>
              <a:rPr lang="en-US" sz="3000" b="1" dirty="0">
                <a:solidFill>
                  <a:srgbClr val="214221"/>
                </a:solidFill>
              </a:rPr>
              <a:t>Important Non-Functional Requirements</a:t>
            </a:r>
          </a:p>
        </p:txBody>
      </p:sp>
      <p:sp>
        <p:nvSpPr>
          <p:cNvPr id="9" name="TextBox 8">
            <a:extLst>
              <a:ext uri="{FF2B5EF4-FFF2-40B4-BE49-F238E27FC236}">
                <a16:creationId xmlns:a16="http://schemas.microsoft.com/office/drawing/2014/main" id="{EE497A43-4B74-46CA-9B6B-5F77DAB9BACF}"/>
              </a:ext>
            </a:extLst>
          </p:cNvPr>
          <p:cNvSpPr txBox="1"/>
          <p:nvPr/>
        </p:nvSpPr>
        <p:spPr>
          <a:xfrm>
            <a:off x="1065492" y="965420"/>
            <a:ext cx="7646817" cy="1477328"/>
          </a:xfrm>
          <a:prstGeom prst="rect">
            <a:avLst/>
          </a:prstGeom>
          <a:noFill/>
        </p:spPr>
        <p:txBody>
          <a:bodyPr wrap="square" rtlCol="0">
            <a:spAutoFit/>
          </a:bodyPr>
          <a:lstStyle/>
          <a:p>
            <a:pPr marL="285750" indent="-285750" fontAlgn="base">
              <a:buFont typeface="Arial" panose="020B0604020202020204" pitchFamily="34" charset="0"/>
              <a:buChar char="•"/>
            </a:pPr>
            <a:r>
              <a:rPr lang="en-US" altLang="ja-JP" sz="1800" dirty="0"/>
              <a:t>The system shall provide the user with music and sound effects so that the game has a more realistic feel and the user can hear when they jump or throw a food item.</a:t>
            </a:r>
          </a:p>
          <a:p>
            <a:pPr marL="214313" indent="-214313" fontAlgn="base">
              <a:buFont typeface="Arial" panose="020B0604020202020204" pitchFamily="34" charset="0"/>
              <a:buChar char="•"/>
            </a:pPr>
            <a:r>
              <a:rPr lang="en-US" altLang="ja-JP" sz="1800" dirty="0"/>
              <a:t>The system shall provide visually appealing and unambiguous gameplay so that the user will feel the game is polished and complete.</a:t>
            </a:r>
          </a:p>
        </p:txBody>
      </p:sp>
      <p:pic>
        <p:nvPicPr>
          <p:cNvPr id="2" name="Recorded Sound">
            <a:hlinkClick r:id="" action="ppaction://media"/>
            <a:extLst>
              <a:ext uri="{FF2B5EF4-FFF2-40B4-BE49-F238E27FC236}">
                <a16:creationId xmlns:a16="http://schemas.microsoft.com/office/drawing/2014/main" id="{2F96BA3F-C345-44E4-A7D3-34D8E19BC5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5892" y="106430"/>
            <a:ext cx="609600" cy="609600"/>
          </a:xfrm>
          <a:prstGeom prst="rect">
            <a:avLst/>
          </a:prstGeom>
        </p:spPr>
      </p:pic>
    </p:spTree>
    <p:extLst>
      <p:ext uri="{BB962C8B-B14F-4D97-AF65-F5344CB8AC3E}">
        <p14:creationId xmlns:p14="http://schemas.microsoft.com/office/powerpoint/2010/main" val="367642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6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Use Cases</a:t>
            </a:r>
            <a:endParaRPr sz="1100"/>
          </a:p>
        </p:txBody>
      </p:sp>
      <p:sp>
        <p:nvSpPr>
          <p:cNvPr id="191" name="Google Shape;191;p29"/>
          <p:cNvSpPr txBox="1"/>
          <p:nvPr/>
        </p:nvSpPr>
        <p:spPr>
          <a:xfrm>
            <a:off x="1065492" y="965420"/>
            <a:ext cx="7646817" cy="2068236"/>
          </a:xfrm>
          <a:prstGeom prst="rect">
            <a:avLst/>
          </a:prstGeom>
          <a:noFill/>
          <a:ln>
            <a:noFill/>
          </a:ln>
        </p:spPr>
        <p:txBody>
          <a:bodyPr spcFirstLastPara="1" wrap="square" lIns="68575" tIns="34275" rIns="68575" bIns="34275" anchor="t" anchorCtr="0">
            <a:noAutofit/>
          </a:bodyPr>
          <a:lstStyle/>
          <a:p>
            <a:pPr marL="285750" indent="-285750" fontAlgn="base">
              <a:buFont typeface="Wingdings" panose="05000000000000000000" pitchFamily="2" charset="2"/>
              <a:buChar char="l"/>
            </a:pPr>
            <a:r>
              <a:rPr lang="en-US" altLang="ja-JP" sz="1800" dirty="0"/>
              <a:t>New Game</a:t>
            </a:r>
          </a:p>
          <a:p>
            <a:pPr marL="285750" lvl="3" indent="-285750" fontAlgn="base">
              <a:buFont typeface="Arial" panose="020B0604020202020204" pitchFamily="34" charset="0"/>
              <a:buChar char="•"/>
            </a:pPr>
            <a:r>
              <a:rPr lang="en-US" altLang="ja-JP" sz="1800" dirty="0"/>
              <a:t>Start a new state of the game from the beginning </a:t>
            </a:r>
          </a:p>
          <a:p>
            <a:pPr marL="285750" lvl="1" indent="-285750" fontAlgn="base">
              <a:buFont typeface="Arial" panose="020B0604020202020204" pitchFamily="34" charset="0"/>
              <a:buChar char="•"/>
            </a:pPr>
            <a:r>
              <a:rPr lang="en-US" altLang="ja-JP" sz="1800" dirty="0"/>
              <a:t>Allows the player to start playing the game</a:t>
            </a:r>
          </a:p>
          <a:p>
            <a:pPr marL="285750" indent="-285750" fontAlgn="base">
              <a:buFont typeface="Wingdings" panose="05000000000000000000" pitchFamily="2" charset="2"/>
              <a:buChar char="l"/>
            </a:pPr>
            <a:r>
              <a:rPr lang="en-US" altLang="ja-JP" sz="1800" dirty="0"/>
              <a:t>Save Game</a:t>
            </a:r>
          </a:p>
          <a:p>
            <a:pPr marL="285750" lvl="1" indent="-285750" fontAlgn="base">
              <a:buFont typeface="Arial" panose="020B0604020202020204" pitchFamily="34" charset="0"/>
              <a:buChar char="•"/>
            </a:pPr>
            <a:r>
              <a:rPr lang="en-US" altLang="ja-JP" sz="1800" dirty="0"/>
              <a:t>Save the current state of the game</a:t>
            </a:r>
          </a:p>
          <a:p>
            <a:pPr marL="285750" lvl="1" indent="-285750" fontAlgn="base">
              <a:buFont typeface="Arial" panose="020B0604020202020204" pitchFamily="34" charset="0"/>
              <a:buChar char="•"/>
            </a:pPr>
            <a:r>
              <a:rPr lang="en-US" altLang="ja-JP" sz="1800" dirty="0"/>
              <a:t>Allows the player to save their progress to be returned to later</a:t>
            </a:r>
          </a:p>
          <a:p>
            <a:pPr marL="342900" indent="-342900" fontAlgn="base">
              <a:buFont typeface="Wingdings" panose="05000000000000000000" pitchFamily="2" charset="2"/>
              <a:buChar char="l"/>
            </a:pPr>
            <a:r>
              <a:rPr lang="en-US" altLang="ja-JP" sz="1800" dirty="0"/>
              <a:t>Load Game</a:t>
            </a:r>
          </a:p>
          <a:p>
            <a:pPr marL="285750" lvl="1" indent="-285750" fontAlgn="base">
              <a:buFont typeface="Arial" panose="020B0604020202020204" pitchFamily="34" charset="0"/>
              <a:buChar char="•"/>
            </a:pPr>
            <a:r>
              <a:rPr lang="en-US" altLang="ja-JP" sz="1800" dirty="0"/>
              <a:t>Load the state of the game from the last saved data</a:t>
            </a:r>
          </a:p>
          <a:p>
            <a:pPr marL="285750" lvl="1" indent="-285750" fontAlgn="base">
              <a:buFont typeface="Arial" panose="020B0604020202020204" pitchFamily="34" charset="0"/>
              <a:buChar char="•"/>
            </a:pPr>
            <a:r>
              <a:rPr lang="en-US" altLang="ja-JP" sz="1800" dirty="0"/>
              <a:t>Allows the player to return to previously saved progress</a:t>
            </a:r>
          </a:p>
        </p:txBody>
      </p:sp>
      <p:pic>
        <p:nvPicPr>
          <p:cNvPr id="4" name="Recorded Sound">
            <a:hlinkClick r:id="" action="ppaction://media"/>
            <a:extLst>
              <a:ext uri="{FF2B5EF4-FFF2-40B4-BE49-F238E27FC236}">
                <a16:creationId xmlns:a16="http://schemas.microsoft.com/office/drawing/2014/main" id="{E545F8BE-3890-4ADC-B3F7-771FCC0357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5892" y="10643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2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a:spLocks noGrp="1"/>
          </p:cNvSpPr>
          <p:nvPr>
            <p:ph type="title"/>
          </p:nvPr>
        </p:nvSpPr>
        <p:spPr>
          <a:xfrm>
            <a:off x="0" y="147168"/>
            <a:ext cx="9144000" cy="528125"/>
          </a:xfrm>
          <a:prstGeom prst="rect">
            <a:avLst/>
          </a:prstGeom>
          <a:noFill/>
          <a:ln>
            <a:noFill/>
          </a:ln>
        </p:spPr>
        <p:txBody>
          <a:bodyPr spcFirstLastPara="1" wrap="square" lIns="68575" tIns="0" rIns="68575" bIns="0" anchor="b" anchorCtr="0">
            <a:noAutofit/>
          </a:bodyPr>
          <a:lstStyle/>
          <a:p>
            <a:pPr marL="0" lvl="0" indent="0" algn="ctr" rtl="0">
              <a:lnSpc>
                <a:spcPct val="90000"/>
              </a:lnSpc>
              <a:spcBef>
                <a:spcPts val="0"/>
              </a:spcBef>
              <a:spcAft>
                <a:spcPts val="0"/>
              </a:spcAft>
              <a:buClr>
                <a:srgbClr val="214221"/>
              </a:buClr>
              <a:buSzPts val="3000"/>
              <a:buFont typeface="Calibri"/>
              <a:buNone/>
            </a:pPr>
            <a:r>
              <a:rPr lang="en" sz="3000" b="1">
                <a:solidFill>
                  <a:srgbClr val="214221"/>
                </a:solidFill>
              </a:rPr>
              <a:t>Important Use Cases</a:t>
            </a:r>
            <a:endParaRPr sz="1100"/>
          </a:p>
        </p:txBody>
      </p:sp>
      <p:sp>
        <p:nvSpPr>
          <p:cNvPr id="191" name="Google Shape;191;p29"/>
          <p:cNvSpPr txBox="1"/>
          <p:nvPr/>
        </p:nvSpPr>
        <p:spPr>
          <a:xfrm>
            <a:off x="1065492" y="965420"/>
            <a:ext cx="7646817" cy="2068236"/>
          </a:xfrm>
          <a:prstGeom prst="rect">
            <a:avLst/>
          </a:prstGeom>
          <a:noFill/>
          <a:ln>
            <a:noFill/>
          </a:ln>
        </p:spPr>
        <p:txBody>
          <a:bodyPr spcFirstLastPara="1" wrap="square" lIns="68575" tIns="34275" rIns="68575" bIns="34275" anchor="t" anchorCtr="0">
            <a:noAutofit/>
          </a:bodyPr>
          <a:lstStyle/>
          <a:p>
            <a:pPr marL="285750" indent="-285750" fontAlgn="base">
              <a:buFont typeface="Wingdings" panose="05000000000000000000" pitchFamily="2" charset="2"/>
              <a:buChar char="l"/>
            </a:pPr>
            <a:r>
              <a:rPr lang="en-US" altLang="ja-JP" sz="1800" dirty="0"/>
              <a:t>Move Character</a:t>
            </a:r>
          </a:p>
          <a:p>
            <a:pPr marL="285750" lvl="1" indent="-285750" fontAlgn="base">
              <a:buFont typeface="Arial" panose="020B0604020202020204" pitchFamily="34" charset="0"/>
              <a:buChar char="•"/>
            </a:pPr>
            <a:r>
              <a:rPr lang="en-US" altLang="ja-JP" sz="1800" dirty="0"/>
              <a:t>The actor will be able to control the character with their inputs</a:t>
            </a:r>
          </a:p>
          <a:p>
            <a:pPr marL="285750" lvl="1" indent="-285750" fontAlgn="base">
              <a:buFont typeface="Arial" panose="020B0604020202020204" pitchFamily="34" charset="0"/>
              <a:buChar char="•"/>
            </a:pPr>
            <a:r>
              <a:rPr lang="en-US" altLang="ja-JP" sz="1800" dirty="0"/>
              <a:t>Allows the player to actually interact with the gameplay</a:t>
            </a:r>
          </a:p>
          <a:p>
            <a:pPr marL="285750" indent="-285750" fontAlgn="base">
              <a:buFont typeface="Wingdings" panose="05000000000000000000" pitchFamily="2" charset="2"/>
              <a:buChar char="l"/>
            </a:pPr>
            <a:r>
              <a:rPr lang="en-US" altLang="ja-JP" sz="1800" dirty="0"/>
              <a:t>Shoot</a:t>
            </a:r>
          </a:p>
          <a:p>
            <a:pPr marL="285750" lvl="1" indent="-285750" fontAlgn="base">
              <a:buFont typeface="Arial" panose="020B0604020202020204" pitchFamily="34" charset="0"/>
              <a:buChar char="•"/>
            </a:pPr>
            <a:r>
              <a:rPr lang="en-US" altLang="ja-JP" sz="1800" dirty="0"/>
              <a:t>The Actor will be able to shoot food with their shoot input key</a:t>
            </a:r>
          </a:p>
          <a:p>
            <a:pPr marL="285750" lvl="1" indent="-285750" fontAlgn="base">
              <a:buFont typeface="Arial" panose="020B0604020202020204" pitchFamily="34" charset="0"/>
              <a:buChar char="•"/>
            </a:pPr>
            <a:r>
              <a:rPr lang="en-US" altLang="ja-JP" sz="1800" dirty="0"/>
              <a:t>Allows the player to defeat enemies in the game</a:t>
            </a:r>
          </a:p>
          <a:p>
            <a:pPr marL="285750" indent="-285750" fontAlgn="base">
              <a:buFont typeface="Wingdings" panose="05000000000000000000" pitchFamily="2" charset="2"/>
              <a:buChar char="l"/>
            </a:pPr>
            <a:r>
              <a:rPr lang="en-US" altLang="ja-JP" sz="1800" dirty="0"/>
              <a:t>Lose Health</a:t>
            </a:r>
          </a:p>
          <a:p>
            <a:pPr marL="285750" lvl="1" indent="-285750" fontAlgn="base">
              <a:buFont typeface="Arial" panose="020B0604020202020204" pitchFamily="34" charset="0"/>
              <a:buChar char="•"/>
            </a:pPr>
            <a:r>
              <a:rPr lang="en-US" altLang="ja-JP" sz="1800" dirty="0"/>
              <a:t>Takes away one or more lives from the player</a:t>
            </a:r>
          </a:p>
          <a:p>
            <a:pPr marL="285750" lvl="1" indent="-285750" fontAlgn="base">
              <a:buFont typeface="Arial" panose="020B0604020202020204" pitchFamily="34" charset="0"/>
              <a:buChar char="•"/>
            </a:pPr>
            <a:r>
              <a:rPr lang="en-US" altLang="ja-JP" sz="1800" dirty="0"/>
              <a:t>Gives the game risks and challenge to make it more engaging</a:t>
            </a:r>
          </a:p>
        </p:txBody>
      </p:sp>
      <p:pic>
        <p:nvPicPr>
          <p:cNvPr id="3" name="Recorded Sound">
            <a:hlinkClick r:id="" action="ppaction://media"/>
            <a:extLst>
              <a:ext uri="{FF2B5EF4-FFF2-40B4-BE49-F238E27FC236}">
                <a16:creationId xmlns:a16="http://schemas.microsoft.com/office/drawing/2014/main" id="{9B644368-0A14-45BD-841D-2BC40DCD3B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5892" y="106430"/>
            <a:ext cx="609600" cy="609600"/>
          </a:xfrm>
          <a:prstGeom prst="rect">
            <a:avLst/>
          </a:prstGeom>
        </p:spPr>
      </p:pic>
    </p:spTree>
    <p:extLst>
      <p:ext uri="{BB962C8B-B14F-4D97-AF65-F5344CB8AC3E}">
        <p14:creationId xmlns:p14="http://schemas.microsoft.com/office/powerpoint/2010/main" val="2257714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6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Fashion Brochure">
      <a:dk1>
        <a:srgbClr val="000000"/>
      </a:dk1>
      <a:lt1>
        <a:srgbClr val="FFFFFF"/>
      </a:lt1>
      <a:dk2>
        <a:srgbClr val="454551"/>
      </a:dk2>
      <a:lt2>
        <a:srgbClr val="D8D9DC"/>
      </a:lt2>
      <a:accent1>
        <a:srgbClr val="E32D91"/>
      </a:accent1>
      <a:accent2>
        <a:srgbClr val="0C0C0C"/>
      </a:accent2>
      <a:accent3>
        <a:srgbClr val="595959"/>
      </a:accent3>
      <a:accent4>
        <a:srgbClr val="F9D5E9"/>
      </a:accent4>
      <a:accent5>
        <a:srgbClr val="EE81BD"/>
      </a:accent5>
      <a:accent6>
        <a:srgbClr val="D54773"/>
      </a:accent6>
      <a:hlink>
        <a:srgbClr val="C830CC"/>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Fashion Brochure">
      <a:dk1>
        <a:sysClr val="windowText" lastClr="000000"/>
      </a:dk1>
      <a:lt1>
        <a:sysClr val="window" lastClr="FFFFFF"/>
      </a:lt1>
      <a:dk2>
        <a:srgbClr val="454551"/>
      </a:dk2>
      <a:lt2>
        <a:srgbClr val="D8D9DC"/>
      </a:lt2>
      <a:accent1>
        <a:srgbClr val="E32D91"/>
      </a:accent1>
      <a:accent2>
        <a:srgbClr val="0C0C0C"/>
      </a:accent2>
      <a:accent3>
        <a:srgbClr val="595959"/>
      </a:accent3>
      <a:accent4>
        <a:srgbClr val="F9D5E9"/>
      </a:accent4>
      <a:accent5>
        <a:srgbClr val="EE81BD"/>
      </a:accent5>
      <a:accent6>
        <a:srgbClr val="D54773"/>
      </a:accent6>
      <a:hlink>
        <a:srgbClr val="C830CC"/>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 presentationTF16411254.potx" id="{856A3638-C89C-468F-B2D3-94DA7F701BF7}" vid="{2B0C2FFE-1B57-46B1-BD5A-BF924309ED99}"/>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302</TotalTime>
  <Words>2464</Words>
  <Application>Microsoft Office PowerPoint</Application>
  <PresentationFormat>On-screen Show (16:9)</PresentationFormat>
  <Paragraphs>285</Paragraphs>
  <Slides>30</Slides>
  <Notes>23</Notes>
  <HiddenSlides>0</HiddenSlides>
  <MMClips>22</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30</vt:i4>
      </vt:variant>
    </vt:vector>
  </HeadingPairs>
  <TitlesOfParts>
    <vt:vector size="38" baseType="lpstr">
      <vt:lpstr>Arial</vt:lpstr>
      <vt:lpstr>Calibri</vt:lpstr>
      <vt:lpstr>Calibri Light</vt:lpstr>
      <vt:lpstr>Courier New</vt:lpstr>
      <vt:lpstr>Wingdings</vt:lpstr>
      <vt:lpstr>Simple Light</vt:lpstr>
      <vt:lpstr>Office Theme</vt:lpstr>
      <vt:lpstr>1_Office Theme</vt:lpstr>
      <vt:lpstr>PowerPoint Presentation</vt:lpstr>
      <vt:lpstr>Overview of Burger Breakout</vt:lpstr>
      <vt:lpstr>Overview of Burger Breakout</vt:lpstr>
      <vt:lpstr>Updated User Stories</vt:lpstr>
      <vt:lpstr>Updated User Stories</vt:lpstr>
      <vt:lpstr>Important Functional Requirements</vt:lpstr>
      <vt:lpstr>Important Non-Functional Requirements</vt:lpstr>
      <vt:lpstr>Important Use Cases</vt:lpstr>
      <vt:lpstr>Important Use Cases</vt:lpstr>
      <vt:lpstr>Important Sequence Diagrams: Create New Game</vt:lpstr>
      <vt:lpstr>Important Sequence Diagrams: Save Game</vt:lpstr>
      <vt:lpstr>Important Sequence Diagrams: Move Character</vt:lpstr>
      <vt:lpstr>Domain Model</vt:lpstr>
      <vt:lpstr>Architecture Design Used</vt:lpstr>
      <vt:lpstr>Design Patterns Used</vt:lpstr>
      <vt:lpstr>Configuration Plans</vt:lpstr>
      <vt:lpstr>Configuration Plans</vt:lpstr>
      <vt:lpstr>Summary of Test Plan, Test Cases and Results</vt:lpstr>
      <vt:lpstr>Results of Focus Group &amp; Usability Study</vt:lpstr>
      <vt:lpstr>Results of Focus Group &amp; Usability Study II</vt:lpstr>
      <vt:lpstr>Security and Privacy Concerns Addressed</vt:lpstr>
      <vt:lpstr>Security and Privacy Concerns Addressed II</vt:lpstr>
      <vt:lpstr>Mock-Up of Burger Breakout </vt:lpstr>
      <vt:lpstr>Breakdown of Level of Effort for Team Members</vt:lpstr>
      <vt:lpstr>Work Left on Burger Breakout</vt:lpstr>
      <vt:lpstr>Work Left on Burger Breakout</vt:lpstr>
      <vt:lpstr>Link to Burger Breakout</vt:lpstr>
      <vt:lpstr>PowerPoint Presentation</vt:lpstr>
      <vt:lpstr>Product &amp; Sprint Backlog, CMP Video</vt:lpstr>
      <vt:lpstr>Questions/Comments/Complaints?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Sincyr</dc:creator>
  <cp:lastModifiedBy>David Sincyr</cp:lastModifiedBy>
  <cp:revision>31</cp:revision>
  <dcterms:modified xsi:type="dcterms:W3CDTF">2020-04-28T21:38:41Z</dcterms:modified>
</cp:coreProperties>
</file>